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Lst>
  <p:notesMasterIdLst>
    <p:notesMasterId r:id="rId19"/>
  </p:notesMasterIdLst>
  <p:sldIdLst>
    <p:sldId id="256" r:id="rId5"/>
    <p:sldId id="257" r:id="rId6"/>
    <p:sldId id="270" r:id="rId7"/>
    <p:sldId id="272" r:id="rId8"/>
    <p:sldId id="273" r:id="rId9"/>
    <p:sldId id="274" r:id="rId10"/>
    <p:sldId id="275" r:id="rId11"/>
    <p:sldId id="276" r:id="rId12"/>
    <p:sldId id="277" r:id="rId13"/>
    <p:sldId id="278" r:id="rId14"/>
    <p:sldId id="279" r:id="rId15"/>
    <p:sldId id="281" r:id="rId16"/>
    <p:sldId id="280" r:id="rId17"/>
    <p:sldId id="282" r:id="rId18"/>
  </p:sldIdLst>
  <p:sldSz cx="12192000" cy="6858000"/>
  <p:notesSz cx="6858000" cy="9144000"/>
  <p:defaultTextStyle>
    <a:defPPr>
      <a:defRPr lang="es-A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3DDAF49-9C25-497F-B15D-31715DB59458}" v="76" dt="2023-09-13T18:56:08.173"/>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5" autoAdjust="0"/>
    <p:restoredTop sz="94660"/>
  </p:normalViewPr>
  <p:slideViewPr>
    <p:cSldViewPr snapToGrid="0">
      <p:cViewPr varScale="1">
        <p:scale>
          <a:sx n="56" d="100"/>
          <a:sy n="56" d="100"/>
        </p:scale>
        <p:origin x="1000" y="28"/>
      </p:cViewPr>
      <p:guideLst>
        <p:guide orient="horz" pos="2160"/>
        <p:guide pos="3840"/>
      </p:guideLst>
    </p:cSldViewPr>
  </p:slideViewPr>
  <p:notesTextViewPr>
    <p:cViewPr>
      <p:scale>
        <a:sx n="3" d="2"/>
        <a:sy n="3" d="2"/>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3" Type="http://schemas.openxmlformats.org/officeDocument/2006/relationships/customXml" Target="../customXml/item3.xml"/><Relationship Id="rId21" Type="http://schemas.openxmlformats.org/officeDocument/2006/relationships/viewProps" Target="view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microsoft.com/office/2015/10/relationships/revisionInfo" Target="revisionInfo.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tableStyles" Target="tableStyles.xml"/><Relationship Id="rId10" Type="http://schemas.openxmlformats.org/officeDocument/2006/relationships/slide" Target="slides/slide6.xml"/><Relationship Id="rId19" Type="http://schemas.openxmlformats.org/officeDocument/2006/relationships/notesMaster" Target="notesMasters/notesMaster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theme" Target="theme/theme1.xml"/></Relationships>
</file>

<file path=ppt/media/image1.png>
</file>

<file path=ppt/media/image2.png>
</file>

<file path=ppt/media/image3.png>
</file>

<file path=ppt/media/image4.pn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encabezado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s-AR"/>
          </a:p>
        </p:txBody>
      </p:sp>
      <p:sp>
        <p:nvSpPr>
          <p:cNvPr id="3" name="Marcador de fech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41215A8-FE91-4D97-B399-9AF6DC38D8F3}" type="datetimeFigureOut">
              <a:rPr lang="es-AR" smtClean="0"/>
              <a:t>11/9/2024</a:t>
            </a:fld>
            <a:endParaRPr lang="es-AR"/>
          </a:p>
        </p:txBody>
      </p:sp>
      <p:sp>
        <p:nvSpPr>
          <p:cNvPr id="4" name="Marcador de imagen de diapositiva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s-AR"/>
          </a:p>
        </p:txBody>
      </p:sp>
      <p:sp>
        <p:nvSpPr>
          <p:cNvPr id="5" name="Marcador de nota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AR"/>
          </a:p>
        </p:txBody>
      </p:sp>
      <p:sp>
        <p:nvSpPr>
          <p:cNvPr id="6" name="Marcador de pie de página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s-AR"/>
          </a:p>
        </p:txBody>
      </p:sp>
      <p:sp>
        <p:nvSpPr>
          <p:cNvPr id="7" name="Marcador de número de diapositiva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78CB6F1-12B2-4427-A247-ACFCBF040C52}" type="slidenum">
              <a:rPr lang="es-AR" smtClean="0"/>
              <a:t>‹Nº›</a:t>
            </a:fld>
            <a:endParaRPr lang="es-AR"/>
          </a:p>
        </p:txBody>
      </p:sp>
    </p:spTree>
    <p:extLst>
      <p:ext uri="{BB962C8B-B14F-4D97-AF65-F5344CB8AC3E}">
        <p14:creationId xmlns:p14="http://schemas.microsoft.com/office/powerpoint/2010/main" val="303898324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MX" b="1" i="0" dirty="0">
                <a:effectLst/>
                <a:latin typeface="Söhne"/>
              </a:rPr>
              <a:t>SP (</a:t>
            </a:r>
            <a:r>
              <a:rPr lang="es-MX" b="1" i="0" dirty="0" err="1">
                <a:effectLst/>
                <a:latin typeface="Söhne"/>
              </a:rPr>
              <a:t>Stack</a:t>
            </a:r>
            <a:r>
              <a:rPr lang="es-MX" b="1" i="0" dirty="0">
                <a:effectLst/>
                <a:latin typeface="Söhne"/>
              </a:rPr>
              <a:t> Pointer)</a:t>
            </a:r>
            <a:r>
              <a:rPr lang="es-MX" b="0" i="0" dirty="0">
                <a:solidFill>
                  <a:srgbClr val="D1D5DB"/>
                </a:solidFill>
                <a:effectLst/>
                <a:latin typeface="Söhne"/>
              </a:rPr>
              <a:t>: El registro SP se utiliza para realizar un seguimiento del puntero superior de la pila en la memoria. Indica la dirección de la parte superior de la pila, y se actualiza automáticamente cuando se hacen llamadas y se retiran de funciones. Se utiliza para gestionar la pila de llamadas y las variables locales.</a:t>
            </a:r>
          </a:p>
          <a:p>
            <a:pPr marL="0" marR="0" lvl="0" indent="0" algn="l" defTabSz="914400" rtl="0" eaLnBrk="1" fontAlgn="auto" latinLnBrk="0" hangingPunct="1">
              <a:lnSpc>
                <a:spcPct val="100000"/>
              </a:lnSpc>
              <a:spcBef>
                <a:spcPts val="0"/>
              </a:spcBef>
              <a:spcAft>
                <a:spcPts val="0"/>
              </a:spcAft>
              <a:buClrTx/>
              <a:buSzTx/>
              <a:buFontTx/>
              <a:buNone/>
              <a:tabLst/>
              <a:defRPr/>
            </a:pPr>
            <a:r>
              <a:rPr lang="es-MX" b="1" i="0" dirty="0">
                <a:effectLst/>
                <a:latin typeface="Söhne"/>
              </a:rPr>
              <a:t>SS (</a:t>
            </a:r>
            <a:r>
              <a:rPr lang="es-MX" b="1" i="0" dirty="0" err="1">
                <a:effectLst/>
                <a:latin typeface="Söhne"/>
              </a:rPr>
              <a:t>Stack</a:t>
            </a:r>
            <a:r>
              <a:rPr lang="es-MX" b="1" i="0" dirty="0">
                <a:effectLst/>
                <a:latin typeface="Söhne"/>
              </a:rPr>
              <a:t> </a:t>
            </a:r>
            <a:r>
              <a:rPr lang="es-MX" b="1" i="0" dirty="0" err="1">
                <a:effectLst/>
                <a:latin typeface="Söhne"/>
              </a:rPr>
              <a:t>Segment</a:t>
            </a:r>
            <a:r>
              <a:rPr lang="es-MX" b="1" i="0" dirty="0">
                <a:effectLst/>
                <a:latin typeface="Söhne"/>
              </a:rPr>
              <a:t>)</a:t>
            </a:r>
            <a:r>
              <a:rPr lang="es-MX" b="0" i="0" dirty="0">
                <a:solidFill>
                  <a:srgbClr val="D1D5DB"/>
                </a:solidFill>
                <a:effectLst/>
                <a:latin typeface="Söhne"/>
              </a:rPr>
              <a:t>: El registro SS se utiliza para apuntar al segmento de memoria que contiene la pila. Define el espacio de memoria donde se almacenan los datos de la pila, incluidos los valores de las variables locales y la información de control de llamadas a funciones.</a:t>
            </a:r>
          </a:p>
          <a:p>
            <a:pPr marL="0" marR="0" lvl="0" indent="0" algn="l" defTabSz="914400" rtl="0" eaLnBrk="1" fontAlgn="auto" latinLnBrk="0" hangingPunct="1">
              <a:lnSpc>
                <a:spcPct val="100000"/>
              </a:lnSpc>
              <a:spcBef>
                <a:spcPts val="0"/>
              </a:spcBef>
              <a:spcAft>
                <a:spcPts val="0"/>
              </a:spcAft>
              <a:buClrTx/>
              <a:buSzTx/>
              <a:buFontTx/>
              <a:buNone/>
              <a:tabLst/>
              <a:defRPr/>
            </a:pPr>
            <a:r>
              <a:rPr lang="es-MX" b="1" i="0" dirty="0">
                <a:effectLst/>
                <a:latin typeface="Söhne"/>
              </a:rPr>
              <a:t>DS (Data </a:t>
            </a:r>
            <a:r>
              <a:rPr lang="es-MX" b="1" i="0" dirty="0" err="1">
                <a:effectLst/>
                <a:latin typeface="Söhne"/>
              </a:rPr>
              <a:t>Segment</a:t>
            </a:r>
            <a:r>
              <a:rPr lang="es-MX" b="1" i="0" dirty="0">
                <a:effectLst/>
                <a:latin typeface="Söhne"/>
              </a:rPr>
              <a:t>)</a:t>
            </a:r>
            <a:r>
              <a:rPr lang="es-MX" b="0" i="0" dirty="0">
                <a:solidFill>
                  <a:srgbClr val="D1D5DB"/>
                </a:solidFill>
                <a:effectLst/>
                <a:latin typeface="Söhne"/>
              </a:rPr>
              <a:t>: El registro DS se utiliza para apuntar al segmento de memoria de datos. Define el espacio de memoria donde se almacenan los datos globales y las variables globales en un programa.</a:t>
            </a:r>
          </a:p>
          <a:p>
            <a:pPr algn="l"/>
            <a:r>
              <a:rPr lang="es-AR" b="1" i="0" dirty="0">
                <a:effectLst/>
                <a:latin typeface="Söhne"/>
              </a:rPr>
              <a:t>GS (General </a:t>
            </a:r>
            <a:r>
              <a:rPr lang="es-AR" b="1" i="0" dirty="0" err="1">
                <a:effectLst/>
                <a:latin typeface="Söhne"/>
              </a:rPr>
              <a:t>Segment</a:t>
            </a:r>
            <a:r>
              <a:rPr lang="es-AR" b="1" i="0" dirty="0">
                <a:effectLst/>
                <a:latin typeface="Söhne"/>
              </a:rPr>
              <a:t>)</a:t>
            </a:r>
            <a:r>
              <a:rPr lang="es-AR" b="0" i="0" dirty="0">
                <a:solidFill>
                  <a:srgbClr val="D1D5DB"/>
                </a:solidFill>
                <a:effectLst/>
                <a:latin typeface="Söhne"/>
              </a:rPr>
              <a:t>: El registro GS se utiliza como un segmento de memoria adicional,</a:t>
            </a:r>
            <a:r>
              <a:rPr lang="es-MX" b="0" i="0" dirty="0">
                <a:solidFill>
                  <a:srgbClr val="FFFFFF"/>
                </a:solidFill>
                <a:effectLst/>
                <a:latin typeface="Söhne"/>
              </a:rPr>
              <a:t> Estos registros y segmentos son parte de la arquitectura x86 y son utilizados por el procesador y el sistema operativo para administrar la memoria y el flujo de datos en un programa en ejecución.</a:t>
            </a:r>
          </a:p>
          <a:p>
            <a:br>
              <a:rPr lang="es-MX" b="0" i="0" dirty="0">
                <a:solidFill>
                  <a:srgbClr val="FFFFFF"/>
                </a:solidFill>
                <a:effectLst/>
                <a:latin typeface="Söhne"/>
              </a:rPr>
            </a:br>
            <a:endParaRPr lang="es-MX" b="0" i="0" dirty="0">
              <a:solidFill>
                <a:srgbClr val="FFFFFF"/>
              </a:solidFill>
              <a:effectLst/>
              <a:latin typeface="Söhne"/>
            </a:endParaRPr>
          </a:p>
          <a:p>
            <a:br>
              <a:rPr lang="es-MX" b="0" i="0" dirty="0">
                <a:solidFill>
                  <a:srgbClr val="FFFFFF"/>
                </a:solidFill>
                <a:effectLst/>
                <a:latin typeface="Söhne"/>
              </a:rPr>
            </a:br>
            <a:endParaRPr lang="es-AR" dirty="0"/>
          </a:p>
        </p:txBody>
      </p:sp>
      <p:sp>
        <p:nvSpPr>
          <p:cNvPr id="4" name="Marcador de número de diapositiva 3"/>
          <p:cNvSpPr>
            <a:spLocks noGrp="1"/>
          </p:cNvSpPr>
          <p:nvPr>
            <p:ph type="sldNum" sz="quarter" idx="5"/>
          </p:nvPr>
        </p:nvSpPr>
        <p:spPr/>
        <p:txBody>
          <a:bodyPr/>
          <a:lstStyle/>
          <a:p>
            <a:fld id="{F78CB6F1-12B2-4427-A247-ACFCBF040C52}" type="slidenum">
              <a:rPr lang="es-AR" smtClean="0"/>
              <a:t>6</a:t>
            </a:fld>
            <a:endParaRPr lang="es-AR"/>
          </a:p>
        </p:txBody>
      </p:sp>
    </p:spTree>
    <p:extLst>
      <p:ext uri="{BB962C8B-B14F-4D97-AF65-F5344CB8AC3E}">
        <p14:creationId xmlns:p14="http://schemas.microsoft.com/office/powerpoint/2010/main" val="152652940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de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E9BE4A59-C93C-1D83-E39A-D241975FF2ED}"/>
              </a:ext>
            </a:extLst>
          </p:cNvPr>
          <p:cNvSpPr>
            <a:spLocks noGrp="1"/>
          </p:cNvSpPr>
          <p:nvPr>
            <p:ph type="ctrTitle"/>
          </p:nvPr>
        </p:nvSpPr>
        <p:spPr>
          <a:xfrm>
            <a:off x="1524000" y="1122363"/>
            <a:ext cx="9144000" cy="2387600"/>
          </a:xfrm>
        </p:spPr>
        <p:txBody>
          <a:bodyPr anchor="b"/>
          <a:lstStyle>
            <a:lvl1pPr algn="ctr">
              <a:defRPr sz="6000"/>
            </a:lvl1pPr>
          </a:lstStyle>
          <a:p>
            <a:r>
              <a:rPr lang="es-ES"/>
              <a:t>Haga clic para modificar el estilo de título del patrón</a:t>
            </a:r>
            <a:endParaRPr lang="es-AR"/>
          </a:p>
        </p:txBody>
      </p:sp>
      <p:sp>
        <p:nvSpPr>
          <p:cNvPr id="3" name="Subtítulo 2">
            <a:extLst>
              <a:ext uri="{FF2B5EF4-FFF2-40B4-BE49-F238E27FC236}">
                <a16:creationId xmlns:a16="http://schemas.microsoft.com/office/drawing/2014/main" id="{00D20701-3836-2BB3-A453-9430A812FAD2}"/>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s-ES"/>
              <a:t>Haga clic para modificar el estilo de subtítulo del patrón</a:t>
            </a:r>
            <a:endParaRPr lang="es-AR"/>
          </a:p>
        </p:txBody>
      </p:sp>
      <p:sp>
        <p:nvSpPr>
          <p:cNvPr id="4" name="Marcador de fecha 3">
            <a:extLst>
              <a:ext uri="{FF2B5EF4-FFF2-40B4-BE49-F238E27FC236}">
                <a16:creationId xmlns:a16="http://schemas.microsoft.com/office/drawing/2014/main" id="{7545E036-9F6E-B570-0024-A231126731D5}"/>
              </a:ext>
            </a:extLst>
          </p:cNvPr>
          <p:cNvSpPr>
            <a:spLocks noGrp="1"/>
          </p:cNvSpPr>
          <p:nvPr>
            <p:ph type="dt" sz="half" idx="10"/>
          </p:nvPr>
        </p:nvSpPr>
        <p:spPr/>
        <p:txBody>
          <a:bodyPr/>
          <a:lstStyle/>
          <a:p>
            <a:fld id="{0283D178-5302-43BF-BCE8-9D65FDEC4E28}" type="datetimeFigureOut">
              <a:rPr lang="es-AR" smtClean="0"/>
              <a:t>11/9/2024</a:t>
            </a:fld>
            <a:endParaRPr lang="es-AR"/>
          </a:p>
        </p:txBody>
      </p:sp>
      <p:sp>
        <p:nvSpPr>
          <p:cNvPr id="5" name="Marcador de pie de página 4">
            <a:extLst>
              <a:ext uri="{FF2B5EF4-FFF2-40B4-BE49-F238E27FC236}">
                <a16:creationId xmlns:a16="http://schemas.microsoft.com/office/drawing/2014/main" id="{8CAB3121-AE92-4625-67E5-85AFCE7368E5}"/>
              </a:ext>
            </a:extLst>
          </p:cNvPr>
          <p:cNvSpPr>
            <a:spLocks noGrp="1"/>
          </p:cNvSpPr>
          <p:nvPr>
            <p:ph type="ftr" sz="quarter" idx="11"/>
          </p:nvPr>
        </p:nvSpPr>
        <p:spPr/>
        <p:txBody>
          <a:bodyPr/>
          <a:lstStyle/>
          <a:p>
            <a:endParaRPr lang="es-AR"/>
          </a:p>
        </p:txBody>
      </p:sp>
      <p:sp>
        <p:nvSpPr>
          <p:cNvPr id="6" name="Marcador de número de diapositiva 5">
            <a:extLst>
              <a:ext uri="{FF2B5EF4-FFF2-40B4-BE49-F238E27FC236}">
                <a16:creationId xmlns:a16="http://schemas.microsoft.com/office/drawing/2014/main" id="{E259030A-C6E6-2921-B05D-513898DA29CC}"/>
              </a:ext>
            </a:extLst>
          </p:cNvPr>
          <p:cNvSpPr>
            <a:spLocks noGrp="1"/>
          </p:cNvSpPr>
          <p:nvPr>
            <p:ph type="sldNum" sz="quarter" idx="12"/>
          </p:nvPr>
        </p:nvSpPr>
        <p:spPr/>
        <p:txBody>
          <a:bodyPr/>
          <a:lstStyle/>
          <a:p>
            <a:fld id="{EC867FEF-6AA0-4A50-B136-9A33D64959E0}" type="slidenum">
              <a:rPr lang="es-AR" smtClean="0"/>
              <a:t>‹Nº›</a:t>
            </a:fld>
            <a:endParaRPr lang="es-AR"/>
          </a:p>
        </p:txBody>
      </p:sp>
    </p:spTree>
    <p:extLst>
      <p:ext uri="{BB962C8B-B14F-4D97-AF65-F5344CB8AC3E}">
        <p14:creationId xmlns:p14="http://schemas.microsoft.com/office/powerpoint/2010/main" val="14832929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846FA202-9612-D13E-C8CF-A69837C7EF8C}"/>
              </a:ext>
            </a:extLst>
          </p:cNvPr>
          <p:cNvSpPr>
            <a:spLocks noGrp="1"/>
          </p:cNvSpPr>
          <p:nvPr>
            <p:ph type="title"/>
          </p:nvPr>
        </p:nvSpPr>
        <p:spPr/>
        <p:txBody>
          <a:bodyPr/>
          <a:lstStyle/>
          <a:p>
            <a:r>
              <a:rPr lang="es-ES"/>
              <a:t>Haga clic para modificar el estilo de título del patrón</a:t>
            </a:r>
            <a:endParaRPr lang="es-AR"/>
          </a:p>
        </p:txBody>
      </p:sp>
      <p:sp>
        <p:nvSpPr>
          <p:cNvPr id="3" name="Marcador de texto vertical 2">
            <a:extLst>
              <a:ext uri="{FF2B5EF4-FFF2-40B4-BE49-F238E27FC236}">
                <a16:creationId xmlns:a16="http://schemas.microsoft.com/office/drawing/2014/main" id="{FCD09E3A-1682-7F80-2ADE-524B3C074F41}"/>
              </a:ext>
            </a:extLst>
          </p:cNvPr>
          <p:cNvSpPr>
            <a:spLocks noGrp="1"/>
          </p:cNvSpPr>
          <p:nvPr>
            <p:ph type="body" orient="vert" idx="1"/>
          </p:nvPr>
        </p:nvSpPr>
        <p:spPr/>
        <p:txBody>
          <a:bodyPr vert="eaVert"/>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AR"/>
          </a:p>
        </p:txBody>
      </p:sp>
      <p:sp>
        <p:nvSpPr>
          <p:cNvPr id="4" name="Marcador de fecha 3">
            <a:extLst>
              <a:ext uri="{FF2B5EF4-FFF2-40B4-BE49-F238E27FC236}">
                <a16:creationId xmlns:a16="http://schemas.microsoft.com/office/drawing/2014/main" id="{E19928FC-03B3-E900-5FD0-D5FC4C414CD7}"/>
              </a:ext>
            </a:extLst>
          </p:cNvPr>
          <p:cNvSpPr>
            <a:spLocks noGrp="1"/>
          </p:cNvSpPr>
          <p:nvPr>
            <p:ph type="dt" sz="half" idx="10"/>
          </p:nvPr>
        </p:nvSpPr>
        <p:spPr/>
        <p:txBody>
          <a:bodyPr/>
          <a:lstStyle/>
          <a:p>
            <a:fld id="{0283D178-5302-43BF-BCE8-9D65FDEC4E28}" type="datetimeFigureOut">
              <a:rPr lang="es-AR" smtClean="0"/>
              <a:t>11/9/2024</a:t>
            </a:fld>
            <a:endParaRPr lang="es-AR"/>
          </a:p>
        </p:txBody>
      </p:sp>
      <p:sp>
        <p:nvSpPr>
          <p:cNvPr id="5" name="Marcador de pie de página 4">
            <a:extLst>
              <a:ext uri="{FF2B5EF4-FFF2-40B4-BE49-F238E27FC236}">
                <a16:creationId xmlns:a16="http://schemas.microsoft.com/office/drawing/2014/main" id="{82F72EA3-B2B6-EF59-CA35-4FB23AD147FA}"/>
              </a:ext>
            </a:extLst>
          </p:cNvPr>
          <p:cNvSpPr>
            <a:spLocks noGrp="1"/>
          </p:cNvSpPr>
          <p:nvPr>
            <p:ph type="ftr" sz="quarter" idx="11"/>
          </p:nvPr>
        </p:nvSpPr>
        <p:spPr/>
        <p:txBody>
          <a:bodyPr/>
          <a:lstStyle/>
          <a:p>
            <a:endParaRPr lang="es-AR"/>
          </a:p>
        </p:txBody>
      </p:sp>
      <p:sp>
        <p:nvSpPr>
          <p:cNvPr id="6" name="Marcador de número de diapositiva 5">
            <a:extLst>
              <a:ext uri="{FF2B5EF4-FFF2-40B4-BE49-F238E27FC236}">
                <a16:creationId xmlns:a16="http://schemas.microsoft.com/office/drawing/2014/main" id="{462EB230-365D-14DF-65B8-9B95F57F425D}"/>
              </a:ext>
            </a:extLst>
          </p:cNvPr>
          <p:cNvSpPr>
            <a:spLocks noGrp="1"/>
          </p:cNvSpPr>
          <p:nvPr>
            <p:ph type="sldNum" sz="quarter" idx="12"/>
          </p:nvPr>
        </p:nvSpPr>
        <p:spPr/>
        <p:txBody>
          <a:bodyPr/>
          <a:lstStyle/>
          <a:p>
            <a:fld id="{EC867FEF-6AA0-4A50-B136-9A33D64959E0}" type="slidenum">
              <a:rPr lang="es-AR" smtClean="0"/>
              <a:t>‹Nº›</a:t>
            </a:fld>
            <a:endParaRPr lang="es-AR"/>
          </a:p>
        </p:txBody>
      </p:sp>
    </p:spTree>
    <p:extLst>
      <p:ext uri="{BB962C8B-B14F-4D97-AF65-F5344CB8AC3E}">
        <p14:creationId xmlns:p14="http://schemas.microsoft.com/office/powerpoint/2010/main" val="164773726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Título vertical 1">
            <a:extLst>
              <a:ext uri="{FF2B5EF4-FFF2-40B4-BE49-F238E27FC236}">
                <a16:creationId xmlns:a16="http://schemas.microsoft.com/office/drawing/2014/main" id="{6E53CD63-4C2F-28F3-89C3-1F0F8357F2DF}"/>
              </a:ext>
            </a:extLst>
          </p:cNvPr>
          <p:cNvSpPr>
            <a:spLocks noGrp="1"/>
          </p:cNvSpPr>
          <p:nvPr>
            <p:ph type="title" orient="vert"/>
          </p:nvPr>
        </p:nvSpPr>
        <p:spPr>
          <a:xfrm>
            <a:off x="8724900" y="365125"/>
            <a:ext cx="2628900" cy="5811838"/>
          </a:xfrm>
        </p:spPr>
        <p:txBody>
          <a:bodyPr vert="eaVert"/>
          <a:lstStyle/>
          <a:p>
            <a:r>
              <a:rPr lang="es-ES"/>
              <a:t>Haga clic para modificar el estilo de título del patrón</a:t>
            </a:r>
            <a:endParaRPr lang="es-AR"/>
          </a:p>
        </p:txBody>
      </p:sp>
      <p:sp>
        <p:nvSpPr>
          <p:cNvPr id="3" name="Marcador de texto vertical 2">
            <a:extLst>
              <a:ext uri="{FF2B5EF4-FFF2-40B4-BE49-F238E27FC236}">
                <a16:creationId xmlns:a16="http://schemas.microsoft.com/office/drawing/2014/main" id="{BEC7E8C1-45A5-D511-8CD7-90D2CBD44306}"/>
              </a:ext>
            </a:extLst>
          </p:cNvPr>
          <p:cNvSpPr>
            <a:spLocks noGrp="1"/>
          </p:cNvSpPr>
          <p:nvPr>
            <p:ph type="body" orient="vert" idx="1"/>
          </p:nvPr>
        </p:nvSpPr>
        <p:spPr>
          <a:xfrm>
            <a:off x="838200" y="365125"/>
            <a:ext cx="7734300" cy="5811838"/>
          </a:xfrm>
        </p:spPr>
        <p:txBody>
          <a:bodyPr vert="eaVert"/>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AR"/>
          </a:p>
        </p:txBody>
      </p:sp>
      <p:sp>
        <p:nvSpPr>
          <p:cNvPr id="4" name="Marcador de fecha 3">
            <a:extLst>
              <a:ext uri="{FF2B5EF4-FFF2-40B4-BE49-F238E27FC236}">
                <a16:creationId xmlns:a16="http://schemas.microsoft.com/office/drawing/2014/main" id="{356A255D-B042-D1D9-38CC-6AD589C86743}"/>
              </a:ext>
            </a:extLst>
          </p:cNvPr>
          <p:cNvSpPr>
            <a:spLocks noGrp="1"/>
          </p:cNvSpPr>
          <p:nvPr>
            <p:ph type="dt" sz="half" idx="10"/>
          </p:nvPr>
        </p:nvSpPr>
        <p:spPr/>
        <p:txBody>
          <a:bodyPr/>
          <a:lstStyle/>
          <a:p>
            <a:fld id="{0283D178-5302-43BF-BCE8-9D65FDEC4E28}" type="datetimeFigureOut">
              <a:rPr lang="es-AR" smtClean="0"/>
              <a:t>11/9/2024</a:t>
            </a:fld>
            <a:endParaRPr lang="es-AR"/>
          </a:p>
        </p:txBody>
      </p:sp>
      <p:sp>
        <p:nvSpPr>
          <p:cNvPr id="5" name="Marcador de pie de página 4">
            <a:extLst>
              <a:ext uri="{FF2B5EF4-FFF2-40B4-BE49-F238E27FC236}">
                <a16:creationId xmlns:a16="http://schemas.microsoft.com/office/drawing/2014/main" id="{8D046359-01AF-FCFB-8CAD-B436E982BD0B}"/>
              </a:ext>
            </a:extLst>
          </p:cNvPr>
          <p:cNvSpPr>
            <a:spLocks noGrp="1"/>
          </p:cNvSpPr>
          <p:nvPr>
            <p:ph type="ftr" sz="quarter" idx="11"/>
          </p:nvPr>
        </p:nvSpPr>
        <p:spPr/>
        <p:txBody>
          <a:bodyPr/>
          <a:lstStyle/>
          <a:p>
            <a:endParaRPr lang="es-AR"/>
          </a:p>
        </p:txBody>
      </p:sp>
      <p:sp>
        <p:nvSpPr>
          <p:cNvPr id="6" name="Marcador de número de diapositiva 5">
            <a:extLst>
              <a:ext uri="{FF2B5EF4-FFF2-40B4-BE49-F238E27FC236}">
                <a16:creationId xmlns:a16="http://schemas.microsoft.com/office/drawing/2014/main" id="{271F97E1-E243-6DD5-894E-F9DEE5B222E8}"/>
              </a:ext>
            </a:extLst>
          </p:cNvPr>
          <p:cNvSpPr>
            <a:spLocks noGrp="1"/>
          </p:cNvSpPr>
          <p:nvPr>
            <p:ph type="sldNum" sz="quarter" idx="12"/>
          </p:nvPr>
        </p:nvSpPr>
        <p:spPr/>
        <p:txBody>
          <a:bodyPr/>
          <a:lstStyle/>
          <a:p>
            <a:fld id="{EC867FEF-6AA0-4A50-B136-9A33D64959E0}" type="slidenum">
              <a:rPr lang="es-AR" smtClean="0"/>
              <a:t>‹Nº›</a:t>
            </a:fld>
            <a:endParaRPr lang="es-AR"/>
          </a:p>
        </p:txBody>
      </p:sp>
    </p:spTree>
    <p:extLst>
      <p:ext uri="{BB962C8B-B14F-4D97-AF65-F5344CB8AC3E}">
        <p14:creationId xmlns:p14="http://schemas.microsoft.com/office/powerpoint/2010/main" val="394048719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4BB2EC68-9A37-4C5B-BEE9-90ED23343E3F}"/>
              </a:ext>
            </a:extLst>
          </p:cNvPr>
          <p:cNvSpPr>
            <a:spLocks noGrp="1"/>
          </p:cNvSpPr>
          <p:nvPr>
            <p:ph type="title"/>
          </p:nvPr>
        </p:nvSpPr>
        <p:spPr/>
        <p:txBody>
          <a:bodyPr/>
          <a:lstStyle/>
          <a:p>
            <a:r>
              <a:rPr lang="es-ES"/>
              <a:t>Haga clic para modificar el estilo de título del patrón</a:t>
            </a:r>
            <a:endParaRPr lang="es-AR"/>
          </a:p>
        </p:txBody>
      </p:sp>
      <p:sp>
        <p:nvSpPr>
          <p:cNvPr id="3" name="Marcador de contenido 2">
            <a:extLst>
              <a:ext uri="{FF2B5EF4-FFF2-40B4-BE49-F238E27FC236}">
                <a16:creationId xmlns:a16="http://schemas.microsoft.com/office/drawing/2014/main" id="{35A06CE4-9604-C223-48A3-C0846B9D3986}"/>
              </a:ext>
            </a:extLst>
          </p:cNvPr>
          <p:cNvSpPr>
            <a:spLocks noGrp="1"/>
          </p:cNvSpPr>
          <p:nvPr>
            <p:ph idx="1"/>
          </p:nvPr>
        </p:nvSpPr>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AR"/>
          </a:p>
        </p:txBody>
      </p:sp>
      <p:sp>
        <p:nvSpPr>
          <p:cNvPr id="4" name="Marcador de fecha 3">
            <a:extLst>
              <a:ext uri="{FF2B5EF4-FFF2-40B4-BE49-F238E27FC236}">
                <a16:creationId xmlns:a16="http://schemas.microsoft.com/office/drawing/2014/main" id="{C130C69B-A715-B91E-9538-BCFCB241853C}"/>
              </a:ext>
            </a:extLst>
          </p:cNvPr>
          <p:cNvSpPr>
            <a:spLocks noGrp="1"/>
          </p:cNvSpPr>
          <p:nvPr>
            <p:ph type="dt" sz="half" idx="10"/>
          </p:nvPr>
        </p:nvSpPr>
        <p:spPr/>
        <p:txBody>
          <a:bodyPr/>
          <a:lstStyle/>
          <a:p>
            <a:fld id="{0283D178-5302-43BF-BCE8-9D65FDEC4E28}" type="datetimeFigureOut">
              <a:rPr lang="es-AR" smtClean="0"/>
              <a:t>11/9/2024</a:t>
            </a:fld>
            <a:endParaRPr lang="es-AR"/>
          </a:p>
        </p:txBody>
      </p:sp>
      <p:sp>
        <p:nvSpPr>
          <p:cNvPr id="5" name="Marcador de pie de página 4">
            <a:extLst>
              <a:ext uri="{FF2B5EF4-FFF2-40B4-BE49-F238E27FC236}">
                <a16:creationId xmlns:a16="http://schemas.microsoft.com/office/drawing/2014/main" id="{7D6B21E8-4E89-4E84-E667-7220119D21A9}"/>
              </a:ext>
            </a:extLst>
          </p:cNvPr>
          <p:cNvSpPr>
            <a:spLocks noGrp="1"/>
          </p:cNvSpPr>
          <p:nvPr>
            <p:ph type="ftr" sz="quarter" idx="11"/>
          </p:nvPr>
        </p:nvSpPr>
        <p:spPr/>
        <p:txBody>
          <a:bodyPr/>
          <a:lstStyle/>
          <a:p>
            <a:endParaRPr lang="es-AR"/>
          </a:p>
        </p:txBody>
      </p:sp>
      <p:sp>
        <p:nvSpPr>
          <p:cNvPr id="6" name="Marcador de número de diapositiva 5">
            <a:extLst>
              <a:ext uri="{FF2B5EF4-FFF2-40B4-BE49-F238E27FC236}">
                <a16:creationId xmlns:a16="http://schemas.microsoft.com/office/drawing/2014/main" id="{283186B5-9259-DFDB-8468-12CA716BD046}"/>
              </a:ext>
            </a:extLst>
          </p:cNvPr>
          <p:cNvSpPr>
            <a:spLocks noGrp="1"/>
          </p:cNvSpPr>
          <p:nvPr>
            <p:ph type="sldNum" sz="quarter" idx="12"/>
          </p:nvPr>
        </p:nvSpPr>
        <p:spPr/>
        <p:txBody>
          <a:bodyPr/>
          <a:lstStyle/>
          <a:p>
            <a:fld id="{EC867FEF-6AA0-4A50-B136-9A33D64959E0}" type="slidenum">
              <a:rPr lang="es-AR" smtClean="0"/>
              <a:t>‹Nº›</a:t>
            </a:fld>
            <a:endParaRPr lang="es-AR"/>
          </a:p>
        </p:txBody>
      </p:sp>
    </p:spTree>
    <p:extLst>
      <p:ext uri="{BB962C8B-B14F-4D97-AF65-F5344CB8AC3E}">
        <p14:creationId xmlns:p14="http://schemas.microsoft.com/office/powerpoint/2010/main" val="359582539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787CFDC5-2DE5-DE9F-FBFC-118C4CCD44DF}"/>
              </a:ext>
            </a:extLst>
          </p:cNvPr>
          <p:cNvSpPr>
            <a:spLocks noGrp="1"/>
          </p:cNvSpPr>
          <p:nvPr>
            <p:ph type="title"/>
          </p:nvPr>
        </p:nvSpPr>
        <p:spPr>
          <a:xfrm>
            <a:off x="831850" y="1709738"/>
            <a:ext cx="10515600" cy="2852737"/>
          </a:xfrm>
        </p:spPr>
        <p:txBody>
          <a:bodyPr anchor="b"/>
          <a:lstStyle>
            <a:lvl1pPr>
              <a:defRPr sz="6000"/>
            </a:lvl1pPr>
          </a:lstStyle>
          <a:p>
            <a:r>
              <a:rPr lang="es-ES"/>
              <a:t>Haga clic para modificar el estilo de título del patrón</a:t>
            </a:r>
            <a:endParaRPr lang="es-AR"/>
          </a:p>
        </p:txBody>
      </p:sp>
      <p:sp>
        <p:nvSpPr>
          <p:cNvPr id="3" name="Marcador de texto 2">
            <a:extLst>
              <a:ext uri="{FF2B5EF4-FFF2-40B4-BE49-F238E27FC236}">
                <a16:creationId xmlns:a16="http://schemas.microsoft.com/office/drawing/2014/main" id="{229D46EB-85A3-7EA7-3CA4-419765B7B067}"/>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s-ES"/>
              <a:t>Haga clic para modificar los estilos de texto del patrón</a:t>
            </a:r>
          </a:p>
        </p:txBody>
      </p:sp>
      <p:sp>
        <p:nvSpPr>
          <p:cNvPr id="4" name="Marcador de fecha 3">
            <a:extLst>
              <a:ext uri="{FF2B5EF4-FFF2-40B4-BE49-F238E27FC236}">
                <a16:creationId xmlns:a16="http://schemas.microsoft.com/office/drawing/2014/main" id="{0A79A159-1D24-3CF6-73EB-0EDF96218C99}"/>
              </a:ext>
            </a:extLst>
          </p:cNvPr>
          <p:cNvSpPr>
            <a:spLocks noGrp="1"/>
          </p:cNvSpPr>
          <p:nvPr>
            <p:ph type="dt" sz="half" idx="10"/>
          </p:nvPr>
        </p:nvSpPr>
        <p:spPr/>
        <p:txBody>
          <a:bodyPr/>
          <a:lstStyle/>
          <a:p>
            <a:fld id="{0283D178-5302-43BF-BCE8-9D65FDEC4E28}" type="datetimeFigureOut">
              <a:rPr lang="es-AR" smtClean="0"/>
              <a:t>11/9/2024</a:t>
            </a:fld>
            <a:endParaRPr lang="es-AR"/>
          </a:p>
        </p:txBody>
      </p:sp>
      <p:sp>
        <p:nvSpPr>
          <p:cNvPr id="5" name="Marcador de pie de página 4">
            <a:extLst>
              <a:ext uri="{FF2B5EF4-FFF2-40B4-BE49-F238E27FC236}">
                <a16:creationId xmlns:a16="http://schemas.microsoft.com/office/drawing/2014/main" id="{4D6BD304-5604-9E37-4D60-BE42A761FAD8}"/>
              </a:ext>
            </a:extLst>
          </p:cNvPr>
          <p:cNvSpPr>
            <a:spLocks noGrp="1"/>
          </p:cNvSpPr>
          <p:nvPr>
            <p:ph type="ftr" sz="quarter" idx="11"/>
          </p:nvPr>
        </p:nvSpPr>
        <p:spPr/>
        <p:txBody>
          <a:bodyPr/>
          <a:lstStyle/>
          <a:p>
            <a:endParaRPr lang="es-AR"/>
          </a:p>
        </p:txBody>
      </p:sp>
      <p:sp>
        <p:nvSpPr>
          <p:cNvPr id="6" name="Marcador de número de diapositiva 5">
            <a:extLst>
              <a:ext uri="{FF2B5EF4-FFF2-40B4-BE49-F238E27FC236}">
                <a16:creationId xmlns:a16="http://schemas.microsoft.com/office/drawing/2014/main" id="{F1ED64B1-8852-B02D-ED17-3D299CEF0EC0}"/>
              </a:ext>
            </a:extLst>
          </p:cNvPr>
          <p:cNvSpPr>
            <a:spLocks noGrp="1"/>
          </p:cNvSpPr>
          <p:nvPr>
            <p:ph type="sldNum" sz="quarter" idx="12"/>
          </p:nvPr>
        </p:nvSpPr>
        <p:spPr/>
        <p:txBody>
          <a:bodyPr/>
          <a:lstStyle/>
          <a:p>
            <a:fld id="{EC867FEF-6AA0-4A50-B136-9A33D64959E0}" type="slidenum">
              <a:rPr lang="es-AR" smtClean="0"/>
              <a:t>‹Nº›</a:t>
            </a:fld>
            <a:endParaRPr lang="es-AR"/>
          </a:p>
        </p:txBody>
      </p:sp>
    </p:spTree>
    <p:extLst>
      <p:ext uri="{BB962C8B-B14F-4D97-AF65-F5344CB8AC3E}">
        <p14:creationId xmlns:p14="http://schemas.microsoft.com/office/powerpoint/2010/main" val="22468210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01067653-09C6-B3CA-18E3-B0E3F253F0E8}"/>
              </a:ext>
            </a:extLst>
          </p:cNvPr>
          <p:cNvSpPr>
            <a:spLocks noGrp="1"/>
          </p:cNvSpPr>
          <p:nvPr>
            <p:ph type="title"/>
          </p:nvPr>
        </p:nvSpPr>
        <p:spPr/>
        <p:txBody>
          <a:bodyPr/>
          <a:lstStyle/>
          <a:p>
            <a:r>
              <a:rPr lang="es-ES"/>
              <a:t>Haga clic para modificar el estilo de título del patrón</a:t>
            </a:r>
            <a:endParaRPr lang="es-AR"/>
          </a:p>
        </p:txBody>
      </p:sp>
      <p:sp>
        <p:nvSpPr>
          <p:cNvPr id="3" name="Marcador de contenido 2">
            <a:extLst>
              <a:ext uri="{FF2B5EF4-FFF2-40B4-BE49-F238E27FC236}">
                <a16:creationId xmlns:a16="http://schemas.microsoft.com/office/drawing/2014/main" id="{8B26C5E4-212A-5734-09DC-E05D7154A3FB}"/>
              </a:ext>
            </a:extLst>
          </p:cNvPr>
          <p:cNvSpPr>
            <a:spLocks noGrp="1"/>
          </p:cNvSpPr>
          <p:nvPr>
            <p:ph sz="half" idx="1"/>
          </p:nvPr>
        </p:nvSpPr>
        <p:spPr>
          <a:xfrm>
            <a:off x="838200" y="1825625"/>
            <a:ext cx="5181600" cy="435133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AR"/>
          </a:p>
        </p:txBody>
      </p:sp>
      <p:sp>
        <p:nvSpPr>
          <p:cNvPr id="4" name="Marcador de contenido 3">
            <a:extLst>
              <a:ext uri="{FF2B5EF4-FFF2-40B4-BE49-F238E27FC236}">
                <a16:creationId xmlns:a16="http://schemas.microsoft.com/office/drawing/2014/main" id="{246E95B7-A084-F2DC-A24D-72E0032B567B}"/>
              </a:ext>
            </a:extLst>
          </p:cNvPr>
          <p:cNvSpPr>
            <a:spLocks noGrp="1"/>
          </p:cNvSpPr>
          <p:nvPr>
            <p:ph sz="half" idx="2"/>
          </p:nvPr>
        </p:nvSpPr>
        <p:spPr>
          <a:xfrm>
            <a:off x="6172200" y="1825625"/>
            <a:ext cx="5181600" cy="435133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AR"/>
          </a:p>
        </p:txBody>
      </p:sp>
      <p:sp>
        <p:nvSpPr>
          <p:cNvPr id="5" name="Marcador de fecha 4">
            <a:extLst>
              <a:ext uri="{FF2B5EF4-FFF2-40B4-BE49-F238E27FC236}">
                <a16:creationId xmlns:a16="http://schemas.microsoft.com/office/drawing/2014/main" id="{93C1AE9E-CF2C-8D3C-751C-E1DF31681692}"/>
              </a:ext>
            </a:extLst>
          </p:cNvPr>
          <p:cNvSpPr>
            <a:spLocks noGrp="1"/>
          </p:cNvSpPr>
          <p:nvPr>
            <p:ph type="dt" sz="half" idx="10"/>
          </p:nvPr>
        </p:nvSpPr>
        <p:spPr/>
        <p:txBody>
          <a:bodyPr/>
          <a:lstStyle/>
          <a:p>
            <a:fld id="{0283D178-5302-43BF-BCE8-9D65FDEC4E28}" type="datetimeFigureOut">
              <a:rPr lang="es-AR" smtClean="0"/>
              <a:t>11/9/2024</a:t>
            </a:fld>
            <a:endParaRPr lang="es-AR"/>
          </a:p>
        </p:txBody>
      </p:sp>
      <p:sp>
        <p:nvSpPr>
          <p:cNvPr id="6" name="Marcador de pie de página 5">
            <a:extLst>
              <a:ext uri="{FF2B5EF4-FFF2-40B4-BE49-F238E27FC236}">
                <a16:creationId xmlns:a16="http://schemas.microsoft.com/office/drawing/2014/main" id="{A17F7A58-2068-B5E5-7A7A-BF949E697596}"/>
              </a:ext>
            </a:extLst>
          </p:cNvPr>
          <p:cNvSpPr>
            <a:spLocks noGrp="1"/>
          </p:cNvSpPr>
          <p:nvPr>
            <p:ph type="ftr" sz="quarter" idx="11"/>
          </p:nvPr>
        </p:nvSpPr>
        <p:spPr/>
        <p:txBody>
          <a:bodyPr/>
          <a:lstStyle/>
          <a:p>
            <a:endParaRPr lang="es-AR"/>
          </a:p>
        </p:txBody>
      </p:sp>
      <p:sp>
        <p:nvSpPr>
          <p:cNvPr id="7" name="Marcador de número de diapositiva 6">
            <a:extLst>
              <a:ext uri="{FF2B5EF4-FFF2-40B4-BE49-F238E27FC236}">
                <a16:creationId xmlns:a16="http://schemas.microsoft.com/office/drawing/2014/main" id="{8CD6715B-9C62-7102-B904-9CEF85E61FB2}"/>
              </a:ext>
            </a:extLst>
          </p:cNvPr>
          <p:cNvSpPr>
            <a:spLocks noGrp="1"/>
          </p:cNvSpPr>
          <p:nvPr>
            <p:ph type="sldNum" sz="quarter" idx="12"/>
          </p:nvPr>
        </p:nvSpPr>
        <p:spPr/>
        <p:txBody>
          <a:bodyPr/>
          <a:lstStyle/>
          <a:p>
            <a:fld id="{EC867FEF-6AA0-4A50-B136-9A33D64959E0}" type="slidenum">
              <a:rPr lang="es-AR" smtClean="0"/>
              <a:t>‹Nº›</a:t>
            </a:fld>
            <a:endParaRPr lang="es-AR"/>
          </a:p>
        </p:txBody>
      </p:sp>
    </p:spTree>
    <p:extLst>
      <p:ext uri="{BB962C8B-B14F-4D97-AF65-F5344CB8AC3E}">
        <p14:creationId xmlns:p14="http://schemas.microsoft.com/office/powerpoint/2010/main" val="408916214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35C69902-0938-7E81-B12D-604659CE1453}"/>
              </a:ext>
            </a:extLst>
          </p:cNvPr>
          <p:cNvSpPr>
            <a:spLocks noGrp="1"/>
          </p:cNvSpPr>
          <p:nvPr>
            <p:ph type="title"/>
          </p:nvPr>
        </p:nvSpPr>
        <p:spPr>
          <a:xfrm>
            <a:off x="839788" y="365125"/>
            <a:ext cx="10515600" cy="1325563"/>
          </a:xfrm>
        </p:spPr>
        <p:txBody>
          <a:bodyPr/>
          <a:lstStyle/>
          <a:p>
            <a:r>
              <a:rPr lang="es-ES"/>
              <a:t>Haga clic para modificar el estilo de título del patrón</a:t>
            </a:r>
            <a:endParaRPr lang="es-AR"/>
          </a:p>
        </p:txBody>
      </p:sp>
      <p:sp>
        <p:nvSpPr>
          <p:cNvPr id="3" name="Marcador de texto 2">
            <a:extLst>
              <a:ext uri="{FF2B5EF4-FFF2-40B4-BE49-F238E27FC236}">
                <a16:creationId xmlns:a16="http://schemas.microsoft.com/office/drawing/2014/main" id="{E4AA495A-019B-E1BF-136C-3FAB71BFDE64}"/>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4" name="Marcador de contenido 3">
            <a:extLst>
              <a:ext uri="{FF2B5EF4-FFF2-40B4-BE49-F238E27FC236}">
                <a16:creationId xmlns:a16="http://schemas.microsoft.com/office/drawing/2014/main" id="{A2209031-794C-964B-F7B6-E8137E8439DB}"/>
              </a:ext>
            </a:extLst>
          </p:cNvPr>
          <p:cNvSpPr>
            <a:spLocks noGrp="1"/>
          </p:cNvSpPr>
          <p:nvPr>
            <p:ph sz="half" idx="2"/>
          </p:nvPr>
        </p:nvSpPr>
        <p:spPr>
          <a:xfrm>
            <a:off x="839788" y="2505075"/>
            <a:ext cx="5157787" cy="368458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AR"/>
          </a:p>
        </p:txBody>
      </p:sp>
      <p:sp>
        <p:nvSpPr>
          <p:cNvPr id="5" name="Marcador de texto 4">
            <a:extLst>
              <a:ext uri="{FF2B5EF4-FFF2-40B4-BE49-F238E27FC236}">
                <a16:creationId xmlns:a16="http://schemas.microsoft.com/office/drawing/2014/main" id="{012E5F00-9868-A7AA-D458-91735D53B2F6}"/>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6" name="Marcador de contenido 5">
            <a:extLst>
              <a:ext uri="{FF2B5EF4-FFF2-40B4-BE49-F238E27FC236}">
                <a16:creationId xmlns:a16="http://schemas.microsoft.com/office/drawing/2014/main" id="{A0FE3069-2C7C-E147-7AC2-93BF24998D7C}"/>
              </a:ext>
            </a:extLst>
          </p:cNvPr>
          <p:cNvSpPr>
            <a:spLocks noGrp="1"/>
          </p:cNvSpPr>
          <p:nvPr>
            <p:ph sz="quarter" idx="4"/>
          </p:nvPr>
        </p:nvSpPr>
        <p:spPr>
          <a:xfrm>
            <a:off x="6172200" y="2505075"/>
            <a:ext cx="5183188" cy="368458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AR"/>
          </a:p>
        </p:txBody>
      </p:sp>
      <p:sp>
        <p:nvSpPr>
          <p:cNvPr id="7" name="Marcador de fecha 6">
            <a:extLst>
              <a:ext uri="{FF2B5EF4-FFF2-40B4-BE49-F238E27FC236}">
                <a16:creationId xmlns:a16="http://schemas.microsoft.com/office/drawing/2014/main" id="{1E7992CC-2F3D-E5CB-1785-642DF18816E7}"/>
              </a:ext>
            </a:extLst>
          </p:cNvPr>
          <p:cNvSpPr>
            <a:spLocks noGrp="1"/>
          </p:cNvSpPr>
          <p:nvPr>
            <p:ph type="dt" sz="half" idx="10"/>
          </p:nvPr>
        </p:nvSpPr>
        <p:spPr/>
        <p:txBody>
          <a:bodyPr/>
          <a:lstStyle/>
          <a:p>
            <a:fld id="{0283D178-5302-43BF-BCE8-9D65FDEC4E28}" type="datetimeFigureOut">
              <a:rPr lang="es-AR" smtClean="0"/>
              <a:t>11/9/2024</a:t>
            </a:fld>
            <a:endParaRPr lang="es-AR"/>
          </a:p>
        </p:txBody>
      </p:sp>
      <p:sp>
        <p:nvSpPr>
          <p:cNvPr id="8" name="Marcador de pie de página 7">
            <a:extLst>
              <a:ext uri="{FF2B5EF4-FFF2-40B4-BE49-F238E27FC236}">
                <a16:creationId xmlns:a16="http://schemas.microsoft.com/office/drawing/2014/main" id="{B82EE8CB-7743-BEDB-B06F-46FC2632E9D5}"/>
              </a:ext>
            </a:extLst>
          </p:cNvPr>
          <p:cNvSpPr>
            <a:spLocks noGrp="1"/>
          </p:cNvSpPr>
          <p:nvPr>
            <p:ph type="ftr" sz="quarter" idx="11"/>
          </p:nvPr>
        </p:nvSpPr>
        <p:spPr/>
        <p:txBody>
          <a:bodyPr/>
          <a:lstStyle/>
          <a:p>
            <a:endParaRPr lang="es-AR"/>
          </a:p>
        </p:txBody>
      </p:sp>
      <p:sp>
        <p:nvSpPr>
          <p:cNvPr id="9" name="Marcador de número de diapositiva 8">
            <a:extLst>
              <a:ext uri="{FF2B5EF4-FFF2-40B4-BE49-F238E27FC236}">
                <a16:creationId xmlns:a16="http://schemas.microsoft.com/office/drawing/2014/main" id="{158EDD87-85EB-CB8A-3AAC-B0969ED30405}"/>
              </a:ext>
            </a:extLst>
          </p:cNvPr>
          <p:cNvSpPr>
            <a:spLocks noGrp="1"/>
          </p:cNvSpPr>
          <p:nvPr>
            <p:ph type="sldNum" sz="quarter" idx="12"/>
          </p:nvPr>
        </p:nvSpPr>
        <p:spPr/>
        <p:txBody>
          <a:bodyPr/>
          <a:lstStyle/>
          <a:p>
            <a:fld id="{EC867FEF-6AA0-4A50-B136-9A33D64959E0}" type="slidenum">
              <a:rPr lang="es-AR" smtClean="0"/>
              <a:t>‹Nº›</a:t>
            </a:fld>
            <a:endParaRPr lang="es-AR"/>
          </a:p>
        </p:txBody>
      </p:sp>
    </p:spTree>
    <p:extLst>
      <p:ext uri="{BB962C8B-B14F-4D97-AF65-F5344CB8AC3E}">
        <p14:creationId xmlns:p14="http://schemas.microsoft.com/office/powerpoint/2010/main" val="131138166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A1B4B6B5-0F18-4E76-C1EB-94932E8464D8}"/>
              </a:ext>
            </a:extLst>
          </p:cNvPr>
          <p:cNvSpPr>
            <a:spLocks noGrp="1"/>
          </p:cNvSpPr>
          <p:nvPr>
            <p:ph type="title"/>
          </p:nvPr>
        </p:nvSpPr>
        <p:spPr/>
        <p:txBody>
          <a:bodyPr/>
          <a:lstStyle/>
          <a:p>
            <a:r>
              <a:rPr lang="es-ES"/>
              <a:t>Haga clic para modificar el estilo de título del patrón</a:t>
            </a:r>
            <a:endParaRPr lang="es-AR"/>
          </a:p>
        </p:txBody>
      </p:sp>
      <p:sp>
        <p:nvSpPr>
          <p:cNvPr id="3" name="Marcador de fecha 2">
            <a:extLst>
              <a:ext uri="{FF2B5EF4-FFF2-40B4-BE49-F238E27FC236}">
                <a16:creationId xmlns:a16="http://schemas.microsoft.com/office/drawing/2014/main" id="{85A79E8B-3805-01D5-0E53-1F97CECFAD69}"/>
              </a:ext>
            </a:extLst>
          </p:cNvPr>
          <p:cNvSpPr>
            <a:spLocks noGrp="1"/>
          </p:cNvSpPr>
          <p:nvPr>
            <p:ph type="dt" sz="half" idx="10"/>
          </p:nvPr>
        </p:nvSpPr>
        <p:spPr/>
        <p:txBody>
          <a:bodyPr/>
          <a:lstStyle/>
          <a:p>
            <a:fld id="{0283D178-5302-43BF-BCE8-9D65FDEC4E28}" type="datetimeFigureOut">
              <a:rPr lang="es-AR" smtClean="0"/>
              <a:t>11/9/2024</a:t>
            </a:fld>
            <a:endParaRPr lang="es-AR"/>
          </a:p>
        </p:txBody>
      </p:sp>
      <p:sp>
        <p:nvSpPr>
          <p:cNvPr id="4" name="Marcador de pie de página 3">
            <a:extLst>
              <a:ext uri="{FF2B5EF4-FFF2-40B4-BE49-F238E27FC236}">
                <a16:creationId xmlns:a16="http://schemas.microsoft.com/office/drawing/2014/main" id="{FB53D13F-B3FA-91F1-2C6E-B1B1806EFFAF}"/>
              </a:ext>
            </a:extLst>
          </p:cNvPr>
          <p:cNvSpPr>
            <a:spLocks noGrp="1"/>
          </p:cNvSpPr>
          <p:nvPr>
            <p:ph type="ftr" sz="quarter" idx="11"/>
          </p:nvPr>
        </p:nvSpPr>
        <p:spPr/>
        <p:txBody>
          <a:bodyPr/>
          <a:lstStyle/>
          <a:p>
            <a:endParaRPr lang="es-AR"/>
          </a:p>
        </p:txBody>
      </p:sp>
      <p:sp>
        <p:nvSpPr>
          <p:cNvPr id="5" name="Marcador de número de diapositiva 4">
            <a:extLst>
              <a:ext uri="{FF2B5EF4-FFF2-40B4-BE49-F238E27FC236}">
                <a16:creationId xmlns:a16="http://schemas.microsoft.com/office/drawing/2014/main" id="{35A33C8C-BCE3-D12B-7C76-126C16CBD133}"/>
              </a:ext>
            </a:extLst>
          </p:cNvPr>
          <p:cNvSpPr>
            <a:spLocks noGrp="1"/>
          </p:cNvSpPr>
          <p:nvPr>
            <p:ph type="sldNum" sz="quarter" idx="12"/>
          </p:nvPr>
        </p:nvSpPr>
        <p:spPr/>
        <p:txBody>
          <a:bodyPr/>
          <a:lstStyle/>
          <a:p>
            <a:fld id="{EC867FEF-6AA0-4A50-B136-9A33D64959E0}" type="slidenum">
              <a:rPr lang="es-AR" smtClean="0"/>
              <a:t>‹Nº›</a:t>
            </a:fld>
            <a:endParaRPr lang="es-AR"/>
          </a:p>
        </p:txBody>
      </p:sp>
    </p:spTree>
    <p:extLst>
      <p:ext uri="{BB962C8B-B14F-4D97-AF65-F5344CB8AC3E}">
        <p14:creationId xmlns:p14="http://schemas.microsoft.com/office/powerpoint/2010/main" val="425407021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Marcador de fecha 1">
            <a:extLst>
              <a:ext uri="{FF2B5EF4-FFF2-40B4-BE49-F238E27FC236}">
                <a16:creationId xmlns:a16="http://schemas.microsoft.com/office/drawing/2014/main" id="{3AE11915-D212-3468-E6FC-C82CF48D3C82}"/>
              </a:ext>
            </a:extLst>
          </p:cNvPr>
          <p:cNvSpPr>
            <a:spLocks noGrp="1"/>
          </p:cNvSpPr>
          <p:nvPr>
            <p:ph type="dt" sz="half" idx="10"/>
          </p:nvPr>
        </p:nvSpPr>
        <p:spPr/>
        <p:txBody>
          <a:bodyPr/>
          <a:lstStyle/>
          <a:p>
            <a:fld id="{0283D178-5302-43BF-BCE8-9D65FDEC4E28}" type="datetimeFigureOut">
              <a:rPr lang="es-AR" smtClean="0"/>
              <a:t>11/9/2024</a:t>
            </a:fld>
            <a:endParaRPr lang="es-AR"/>
          </a:p>
        </p:txBody>
      </p:sp>
      <p:sp>
        <p:nvSpPr>
          <p:cNvPr id="3" name="Marcador de pie de página 2">
            <a:extLst>
              <a:ext uri="{FF2B5EF4-FFF2-40B4-BE49-F238E27FC236}">
                <a16:creationId xmlns:a16="http://schemas.microsoft.com/office/drawing/2014/main" id="{B18184F1-CD73-8B30-8A9A-FB8220833FE9}"/>
              </a:ext>
            </a:extLst>
          </p:cNvPr>
          <p:cNvSpPr>
            <a:spLocks noGrp="1"/>
          </p:cNvSpPr>
          <p:nvPr>
            <p:ph type="ftr" sz="quarter" idx="11"/>
          </p:nvPr>
        </p:nvSpPr>
        <p:spPr/>
        <p:txBody>
          <a:bodyPr/>
          <a:lstStyle/>
          <a:p>
            <a:endParaRPr lang="es-AR"/>
          </a:p>
        </p:txBody>
      </p:sp>
      <p:sp>
        <p:nvSpPr>
          <p:cNvPr id="4" name="Marcador de número de diapositiva 3">
            <a:extLst>
              <a:ext uri="{FF2B5EF4-FFF2-40B4-BE49-F238E27FC236}">
                <a16:creationId xmlns:a16="http://schemas.microsoft.com/office/drawing/2014/main" id="{936ED4E3-D71B-7649-04BD-09538E55C096}"/>
              </a:ext>
            </a:extLst>
          </p:cNvPr>
          <p:cNvSpPr>
            <a:spLocks noGrp="1"/>
          </p:cNvSpPr>
          <p:nvPr>
            <p:ph type="sldNum" sz="quarter" idx="12"/>
          </p:nvPr>
        </p:nvSpPr>
        <p:spPr/>
        <p:txBody>
          <a:bodyPr/>
          <a:lstStyle/>
          <a:p>
            <a:fld id="{EC867FEF-6AA0-4A50-B136-9A33D64959E0}" type="slidenum">
              <a:rPr lang="es-AR" smtClean="0"/>
              <a:t>‹Nº›</a:t>
            </a:fld>
            <a:endParaRPr lang="es-AR"/>
          </a:p>
        </p:txBody>
      </p:sp>
    </p:spTree>
    <p:extLst>
      <p:ext uri="{BB962C8B-B14F-4D97-AF65-F5344CB8AC3E}">
        <p14:creationId xmlns:p14="http://schemas.microsoft.com/office/powerpoint/2010/main" val="136625845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BEB85297-D904-6EA1-1DD1-0B6054865FEA}"/>
              </a:ext>
            </a:extLst>
          </p:cNvPr>
          <p:cNvSpPr>
            <a:spLocks noGrp="1"/>
          </p:cNvSpPr>
          <p:nvPr>
            <p:ph type="title"/>
          </p:nvPr>
        </p:nvSpPr>
        <p:spPr>
          <a:xfrm>
            <a:off x="839788" y="457200"/>
            <a:ext cx="3932237" cy="1600200"/>
          </a:xfrm>
        </p:spPr>
        <p:txBody>
          <a:bodyPr anchor="b"/>
          <a:lstStyle>
            <a:lvl1pPr>
              <a:defRPr sz="3200"/>
            </a:lvl1pPr>
          </a:lstStyle>
          <a:p>
            <a:r>
              <a:rPr lang="es-ES"/>
              <a:t>Haga clic para modificar el estilo de título del patrón</a:t>
            </a:r>
            <a:endParaRPr lang="es-AR"/>
          </a:p>
        </p:txBody>
      </p:sp>
      <p:sp>
        <p:nvSpPr>
          <p:cNvPr id="3" name="Marcador de contenido 2">
            <a:extLst>
              <a:ext uri="{FF2B5EF4-FFF2-40B4-BE49-F238E27FC236}">
                <a16:creationId xmlns:a16="http://schemas.microsoft.com/office/drawing/2014/main" id="{4CACDB99-94FD-AB47-79B9-4CB0D46DC81B}"/>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AR"/>
          </a:p>
        </p:txBody>
      </p:sp>
      <p:sp>
        <p:nvSpPr>
          <p:cNvPr id="4" name="Marcador de texto 3">
            <a:extLst>
              <a:ext uri="{FF2B5EF4-FFF2-40B4-BE49-F238E27FC236}">
                <a16:creationId xmlns:a16="http://schemas.microsoft.com/office/drawing/2014/main" id="{C1862101-8BBD-B4D1-1AA3-3CA76C95BAA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los estilos de texto del patrón</a:t>
            </a:r>
          </a:p>
        </p:txBody>
      </p:sp>
      <p:sp>
        <p:nvSpPr>
          <p:cNvPr id="5" name="Marcador de fecha 4">
            <a:extLst>
              <a:ext uri="{FF2B5EF4-FFF2-40B4-BE49-F238E27FC236}">
                <a16:creationId xmlns:a16="http://schemas.microsoft.com/office/drawing/2014/main" id="{8F819551-4910-9036-997F-A087CE080A6E}"/>
              </a:ext>
            </a:extLst>
          </p:cNvPr>
          <p:cNvSpPr>
            <a:spLocks noGrp="1"/>
          </p:cNvSpPr>
          <p:nvPr>
            <p:ph type="dt" sz="half" idx="10"/>
          </p:nvPr>
        </p:nvSpPr>
        <p:spPr/>
        <p:txBody>
          <a:bodyPr/>
          <a:lstStyle/>
          <a:p>
            <a:fld id="{0283D178-5302-43BF-BCE8-9D65FDEC4E28}" type="datetimeFigureOut">
              <a:rPr lang="es-AR" smtClean="0"/>
              <a:t>11/9/2024</a:t>
            </a:fld>
            <a:endParaRPr lang="es-AR"/>
          </a:p>
        </p:txBody>
      </p:sp>
      <p:sp>
        <p:nvSpPr>
          <p:cNvPr id="6" name="Marcador de pie de página 5">
            <a:extLst>
              <a:ext uri="{FF2B5EF4-FFF2-40B4-BE49-F238E27FC236}">
                <a16:creationId xmlns:a16="http://schemas.microsoft.com/office/drawing/2014/main" id="{D52D6433-B23F-0CF2-4F63-0500E2F85C8D}"/>
              </a:ext>
            </a:extLst>
          </p:cNvPr>
          <p:cNvSpPr>
            <a:spLocks noGrp="1"/>
          </p:cNvSpPr>
          <p:nvPr>
            <p:ph type="ftr" sz="quarter" idx="11"/>
          </p:nvPr>
        </p:nvSpPr>
        <p:spPr/>
        <p:txBody>
          <a:bodyPr/>
          <a:lstStyle/>
          <a:p>
            <a:endParaRPr lang="es-AR"/>
          </a:p>
        </p:txBody>
      </p:sp>
      <p:sp>
        <p:nvSpPr>
          <p:cNvPr id="7" name="Marcador de número de diapositiva 6">
            <a:extLst>
              <a:ext uri="{FF2B5EF4-FFF2-40B4-BE49-F238E27FC236}">
                <a16:creationId xmlns:a16="http://schemas.microsoft.com/office/drawing/2014/main" id="{4D1958E4-A9F0-6EBB-67ED-950F464DAE08}"/>
              </a:ext>
            </a:extLst>
          </p:cNvPr>
          <p:cNvSpPr>
            <a:spLocks noGrp="1"/>
          </p:cNvSpPr>
          <p:nvPr>
            <p:ph type="sldNum" sz="quarter" idx="12"/>
          </p:nvPr>
        </p:nvSpPr>
        <p:spPr/>
        <p:txBody>
          <a:bodyPr/>
          <a:lstStyle/>
          <a:p>
            <a:fld id="{EC867FEF-6AA0-4A50-B136-9A33D64959E0}" type="slidenum">
              <a:rPr lang="es-AR" smtClean="0"/>
              <a:t>‹Nº›</a:t>
            </a:fld>
            <a:endParaRPr lang="es-AR"/>
          </a:p>
        </p:txBody>
      </p:sp>
    </p:spTree>
    <p:extLst>
      <p:ext uri="{BB962C8B-B14F-4D97-AF65-F5344CB8AC3E}">
        <p14:creationId xmlns:p14="http://schemas.microsoft.com/office/powerpoint/2010/main" val="283861934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10F5BD24-3A33-35C2-5417-62281BCB1E56}"/>
              </a:ext>
            </a:extLst>
          </p:cNvPr>
          <p:cNvSpPr>
            <a:spLocks noGrp="1"/>
          </p:cNvSpPr>
          <p:nvPr>
            <p:ph type="title"/>
          </p:nvPr>
        </p:nvSpPr>
        <p:spPr>
          <a:xfrm>
            <a:off x="839788" y="457200"/>
            <a:ext cx="3932237" cy="1600200"/>
          </a:xfrm>
        </p:spPr>
        <p:txBody>
          <a:bodyPr anchor="b"/>
          <a:lstStyle>
            <a:lvl1pPr>
              <a:defRPr sz="3200"/>
            </a:lvl1pPr>
          </a:lstStyle>
          <a:p>
            <a:r>
              <a:rPr lang="es-ES"/>
              <a:t>Haga clic para modificar el estilo de título del patrón</a:t>
            </a:r>
            <a:endParaRPr lang="es-AR"/>
          </a:p>
        </p:txBody>
      </p:sp>
      <p:sp>
        <p:nvSpPr>
          <p:cNvPr id="3" name="Marcador de posición de imagen 2">
            <a:extLst>
              <a:ext uri="{FF2B5EF4-FFF2-40B4-BE49-F238E27FC236}">
                <a16:creationId xmlns:a16="http://schemas.microsoft.com/office/drawing/2014/main" id="{E8D6A963-5769-F5B8-09B1-72677102FE33}"/>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s-AR"/>
          </a:p>
        </p:txBody>
      </p:sp>
      <p:sp>
        <p:nvSpPr>
          <p:cNvPr id="4" name="Marcador de texto 3">
            <a:extLst>
              <a:ext uri="{FF2B5EF4-FFF2-40B4-BE49-F238E27FC236}">
                <a16:creationId xmlns:a16="http://schemas.microsoft.com/office/drawing/2014/main" id="{BC7A8C15-A1C8-EAD7-AE40-8D1E62458C9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los estilos de texto del patrón</a:t>
            </a:r>
          </a:p>
        </p:txBody>
      </p:sp>
      <p:sp>
        <p:nvSpPr>
          <p:cNvPr id="5" name="Marcador de fecha 4">
            <a:extLst>
              <a:ext uri="{FF2B5EF4-FFF2-40B4-BE49-F238E27FC236}">
                <a16:creationId xmlns:a16="http://schemas.microsoft.com/office/drawing/2014/main" id="{339429D5-0BB1-612F-1ABE-707C4A1775DB}"/>
              </a:ext>
            </a:extLst>
          </p:cNvPr>
          <p:cNvSpPr>
            <a:spLocks noGrp="1"/>
          </p:cNvSpPr>
          <p:nvPr>
            <p:ph type="dt" sz="half" idx="10"/>
          </p:nvPr>
        </p:nvSpPr>
        <p:spPr/>
        <p:txBody>
          <a:bodyPr/>
          <a:lstStyle/>
          <a:p>
            <a:fld id="{0283D178-5302-43BF-BCE8-9D65FDEC4E28}" type="datetimeFigureOut">
              <a:rPr lang="es-AR" smtClean="0"/>
              <a:t>11/9/2024</a:t>
            </a:fld>
            <a:endParaRPr lang="es-AR"/>
          </a:p>
        </p:txBody>
      </p:sp>
      <p:sp>
        <p:nvSpPr>
          <p:cNvPr id="6" name="Marcador de pie de página 5">
            <a:extLst>
              <a:ext uri="{FF2B5EF4-FFF2-40B4-BE49-F238E27FC236}">
                <a16:creationId xmlns:a16="http://schemas.microsoft.com/office/drawing/2014/main" id="{78313CDF-AD3E-3618-2E66-E3AF53BD3F69}"/>
              </a:ext>
            </a:extLst>
          </p:cNvPr>
          <p:cNvSpPr>
            <a:spLocks noGrp="1"/>
          </p:cNvSpPr>
          <p:nvPr>
            <p:ph type="ftr" sz="quarter" idx="11"/>
          </p:nvPr>
        </p:nvSpPr>
        <p:spPr/>
        <p:txBody>
          <a:bodyPr/>
          <a:lstStyle/>
          <a:p>
            <a:endParaRPr lang="es-AR"/>
          </a:p>
        </p:txBody>
      </p:sp>
      <p:sp>
        <p:nvSpPr>
          <p:cNvPr id="7" name="Marcador de número de diapositiva 6">
            <a:extLst>
              <a:ext uri="{FF2B5EF4-FFF2-40B4-BE49-F238E27FC236}">
                <a16:creationId xmlns:a16="http://schemas.microsoft.com/office/drawing/2014/main" id="{CF2B8816-8E00-C235-16FE-9E447A82FA1B}"/>
              </a:ext>
            </a:extLst>
          </p:cNvPr>
          <p:cNvSpPr>
            <a:spLocks noGrp="1"/>
          </p:cNvSpPr>
          <p:nvPr>
            <p:ph type="sldNum" sz="quarter" idx="12"/>
          </p:nvPr>
        </p:nvSpPr>
        <p:spPr/>
        <p:txBody>
          <a:bodyPr/>
          <a:lstStyle/>
          <a:p>
            <a:fld id="{EC867FEF-6AA0-4A50-B136-9A33D64959E0}" type="slidenum">
              <a:rPr lang="es-AR" smtClean="0"/>
              <a:t>‹Nº›</a:t>
            </a:fld>
            <a:endParaRPr lang="es-AR"/>
          </a:p>
        </p:txBody>
      </p:sp>
    </p:spTree>
    <p:extLst>
      <p:ext uri="{BB962C8B-B14F-4D97-AF65-F5344CB8AC3E}">
        <p14:creationId xmlns:p14="http://schemas.microsoft.com/office/powerpoint/2010/main" val="364786027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título 1">
            <a:extLst>
              <a:ext uri="{FF2B5EF4-FFF2-40B4-BE49-F238E27FC236}">
                <a16:creationId xmlns:a16="http://schemas.microsoft.com/office/drawing/2014/main" id="{A7A3AAC7-B4E4-28CC-3DC4-29CB1030019C}"/>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s-ES"/>
              <a:t>Haga clic para modificar el estilo de título del patrón</a:t>
            </a:r>
            <a:endParaRPr lang="es-AR"/>
          </a:p>
        </p:txBody>
      </p:sp>
      <p:sp>
        <p:nvSpPr>
          <p:cNvPr id="3" name="Marcador de texto 2">
            <a:extLst>
              <a:ext uri="{FF2B5EF4-FFF2-40B4-BE49-F238E27FC236}">
                <a16:creationId xmlns:a16="http://schemas.microsoft.com/office/drawing/2014/main" id="{E4EAC371-52ED-58F6-113E-966F79EE0798}"/>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AR"/>
          </a:p>
        </p:txBody>
      </p:sp>
      <p:sp>
        <p:nvSpPr>
          <p:cNvPr id="4" name="Marcador de fecha 3">
            <a:extLst>
              <a:ext uri="{FF2B5EF4-FFF2-40B4-BE49-F238E27FC236}">
                <a16:creationId xmlns:a16="http://schemas.microsoft.com/office/drawing/2014/main" id="{6B4F806E-D31F-68D8-41AF-3DE1C4F0E2FE}"/>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283D178-5302-43BF-BCE8-9D65FDEC4E28}" type="datetimeFigureOut">
              <a:rPr lang="es-AR" smtClean="0"/>
              <a:t>11/9/2024</a:t>
            </a:fld>
            <a:endParaRPr lang="es-AR"/>
          </a:p>
        </p:txBody>
      </p:sp>
      <p:sp>
        <p:nvSpPr>
          <p:cNvPr id="5" name="Marcador de pie de página 4">
            <a:extLst>
              <a:ext uri="{FF2B5EF4-FFF2-40B4-BE49-F238E27FC236}">
                <a16:creationId xmlns:a16="http://schemas.microsoft.com/office/drawing/2014/main" id="{B9E8D422-AB3B-CFF9-BBBF-CD3EFD7F3795}"/>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s-AR"/>
          </a:p>
        </p:txBody>
      </p:sp>
      <p:sp>
        <p:nvSpPr>
          <p:cNvPr id="6" name="Marcador de número de diapositiva 5">
            <a:extLst>
              <a:ext uri="{FF2B5EF4-FFF2-40B4-BE49-F238E27FC236}">
                <a16:creationId xmlns:a16="http://schemas.microsoft.com/office/drawing/2014/main" id="{CB800FF1-A43C-342C-940C-AFBD426D6FA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C867FEF-6AA0-4A50-B136-9A33D64959E0}" type="slidenum">
              <a:rPr lang="es-AR" smtClean="0"/>
              <a:t>‹Nº›</a:t>
            </a:fld>
            <a:endParaRPr lang="es-AR"/>
          </a:p>
        </p:txBody>
      </p:sp>
    </p:spTree>
    <p:extLst>
      <p:ext uri="{BB962C8B-B14F-4D97-AF65-F5344CB8AC3E}">
        <p14:creationId xmlns:p14="http://schemas.microsoft.com/office/powerpoint/2010/main" val="318858945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s-A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png"/><Relationship Id="rId1" Type="http://schemas.openxmlformats.org/officeDocument/2006/relationships/slideLayout" Target="../slideLayouts/slideLayout1.xml"/><Relationship Id="rId4" Type="http://schemas.openxmlformats.org/officeDocument/2006/relationships/image" Target="../media/image6.png"/></Relationships>
</file>

<file path=ppt/slides/_rels/slide1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362D44EE-C852-4460-B8B5-C4F2BC20510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a:extLst>
              <a:ext uri="{FF2B5EF4-FFF2-40B4-BE49-F238E27FC236}">
                <a16:creationId xmlns:a16="http://schemas.microsoft.com/office/drawing/2014/main" id="{FC8A212D-CD3B-C36F-AD7A-D1A28EC92241}"/>
              </a:ext>
            </a:extLst>
          </p:cNvPr>
          <p:cNvSpPr>
            <a:spLocks noGrp="1"/>
          </p:cNvSpPr>
          <p:nvPr>
            <p:ph type="ctrTitle"/>
          </p:nvPr>
        </p:nvSpPr>
        <p:spPr>
          <a:xfrm>
            <a:off x="5857779" y="959536"/>
            <a:ext cx="5784110" cy="1705826"/>
          </a:xfrm>
        </p:spPr>
        <p:txBody>
          <a:bodyPr>
            <a:normAutofit fontScale="90000"/>
          </a:bodyPr>
          <a:lstStyle/>
          <a:p>
            <a:r>
              <a:rPr lang="es-MX" b="1" dirty="0">
                <a:ln w="22225">
                  <a:solidFill>
                    <a:schemeClr val="accent2"/>
                  </a:solidFill>
                  <a:prstDash val="solid"/>
                </a:ln>
                <a:solidFill>
                  <a:schemeClr val="accent2">
                    <a:lumMod val="40000"/>
                    <a:lumOff val="60000"/>
                  </a:schemeClr>
                </a:solidFill>
              </a:rPr>
              <a:t>Asignación de Memoria Dinámica</a:t>
            </a:r>
            <a:endParaRPr lang="es-AR" b="1" dirty="0">
              <a:ln w="22225">
                <a:solidFill>
                  <a:schemeClr val="accent2"/>
                </a:solidFill>
                <a:prstDash val="solid"/>
              </a:ln>
              <a:solidFill>
                <a:schemeClr val="accent2">
                  <a:lumMod val="40000"/>
                  <a:lumOff val="60000"/>
                </a:schemeClr>
              </a:solidFill>
            </a:endParaRPr>
          </a:p>
        </p:txBody>
      </p:sp>
      <p:sp>
        <p:nvSpPr>
          <p:cNvPr id="3" name="Subtítulo 2">
            <a:extLst>
              <a:ext uri="{FF2B5EF4-FFF2-40B4-BE49-F238E27FC236}">
                <a16:creationId xmlns:a16="http://schemas.microsoft.com/office/drawing/2014/main" id="{4C59A965-3C6B-8966-A26A-9552CD080F3C}"/>
              </a:ext>
            </a:extLst>
          </p:cNvPr>
          <p:cNvSpPr>
            <a:spLocks noGrp="1"/>
          </p:cNvSpPr>
          <p:nvPr>
            <p:ph type="subTitle" idx="1"/>
          </p:nvPr>
        </p:nvSpPr>
        <p:spPr>
          <a:xfrm>
            <a:off x="6424365" y="3148272"/>
            <a:ext cx="5334931" cy="2189214"/>
          </a:xfrm>
        </p:spPr>
        <p:txBody>
          <a:bodyPr>
            <a:normAutofit/>
          </a:bodyPr>
          <a:lstStyle/>
          <a:p>
            <a:r>
              <a:rPr lang="es-MX" dirty="0"/>
              <a:t>Concepto</a:t>
            </a:r>
          </a:p>
          <a:p>
            <a:r>
              <a:rPr lang="es-MX" dirty="0"/>
              <a:t>Características</a:t>
            </a:r>
          </a:p>
          <a:p>
            <a:r>
              <a:rPr lang="es-MX" dirty="0"/>
              <a:t>Utilización</a:t>
            </a:r>
          </a:p>
          <a:p>
            <a:r>
              <a:rPr lang="es-MX" dirty="0"/>
              <a:t>Gestión</a:t>
            </a:r>
          </a:p>
          <a:p>
            <a:endParaRPr lang="es-AR" dirty="0"/>
          </a:p>
        </p:txBody>
      </p:sp>
      <p:sp>
        <p:nvSpPr>
          <p:cNvPr id="12" name="Freeform: Shape 11">
            <a:extLst>
              <a:ext uri="{FF2B5EF4-FFF2-40B4-BE49-F238E27FC236}">
                <a16:creationId xmlns:a16="http://schemas.microsoft.com/office/drawing/2014/main" id="{658970D8-8D1D-4B5C-894B-E871CC8654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530529" y="1"/>
            <a:ext cx="1155142" cy="591009"/>
          </a:xfrm>
          <a:custGeom>
            <a:avLst/>
            <a:gdLst>
              <a:gd name="connsiteX0" fmla="*/ 1355 w 1155142"/>
              <a:gd name="connsiteY0" fmla="*/ 0 h 591009"/>
              <a:gd name="connsiteX1" fmla="*/ 1153787 w 1155142"/>
              <a:gd name="connsiteY1" fmla="*/ 0 h 591009"/>
              <a:gd name="connsiteX2" fmla="*/ 1155142 w 1155142"/>
              <a:gd name="connsiteY2" fmla="*/ 13438 h 591009"/>
              <a:gd name="connsiteX3" fmla="*/ 577571 w 1155142"/>
              <a:gd name="connsiteY3" fmla="*/ 591009 h 591009"/>
              <a:gd name="connsiteX4" fmla="*/ 0 w 1155142"/>
              <a:gd name="connsiteY4" fmla="*/ 13438 h 5910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55142" h="591009">
                <a:moveTo>
                  <a:pt x="1355" y="0"/>
                </a:moveTo>
                <a:lnTo>
                  <a:pt x="1153787" y="0"/>
                </a:lnTo>
                <a:lnTo>
                  <a:pt x="1155142" y="13438"/>
                </a:lnTo>
                <a:cubicBezTo>
                  <a:pt x="1155142" y="332422"/>
                  <a:pt x="896555" y="591009"/>
                  <a:pt x="577571" y="591009"/>
                </a:cubicBezTo>
                <a:cubicBezTo>
                  <a:pt x="258587" y="591009"/>
                  <a:pt x="0" y="332422"/>
                  <a:pt x="0" y="13438"/>
                </a:cubicBez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4" name="Freeform: Shape 13">
            <a:extLst>
              <a:ext uri="{FF2B5EF4-FFF2-40B4-BE49-F238E27FC236}">
                <a16:creationId xmlns:a16="http://schemas.microsoft.com/office/drawing/2014/main" id="{F227E5B6-9132-43CA-B503-37A18562ADF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4349052" y="0"/>
            <a:ext cx="1737401" cy="959536"/>
          </a:xfrm>
          <a:custGeom>
            <a:avLst/>
            <a:gdLst>
              <a:gd name="connsiteX0" fmla="*/ 0 w 1737401"/>
              <a:gd name="connsiteY0" fmla="*/ 0 h 959536"/>
              <a:gd name="connsiteX1" fmla="*/ 123825 w 1737401"/>
              <a:gd name="connsiteY1" fmla="*/ 0 h 959536"/>
              <a:gd name="connsiteX2" fmla="*/ 123825 w 1737401"/>
              <a:gd name="connsiteY2" fmla="*/ 790277 h 959536"/>
              <a:gd name="connsiteX3" fmla="*/ 1490095 w 1737401"/>
              <a:gd name="connsiteY3" fmla="*/ 0 h 959536"/>
              <a:gd name="connsiteX4" fmla="*/ 1737401 w 1737401"/>
              <a:gd name="connsiteY4" fmla="*/ 0 h 959536"/>
              <a:gd name="connsiteX5" fmla="*/ 92869 w 1737401"/>
              <a:gd name="connsiteY5" fmla="*/ 951249 h 959536"/>
              <a:gd name="connsiteX6" fmla="*/ 61913 w 1737401"/>
              <a:gd name="connsiteY6" fmla="*/ 959536 h 959536"/>
              <a:gd name="connsiteX7" fmla="*/ 0 w 1737401"/>
              <a:gd name="connsiteY7" fmla="*/ 897624 h 959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7401" h="959536">
                <a:moveTo>
                  <a:pt x="0" y="0"/>
                </a:moveTo>
                <a:lnTo>
                  <a:pt x="123825" y="0"/>
                </a:lnTo>
                <a:lnTo>
                  <a:pt x="123825" y="790277"/>
                </a:lnTo>
                <a:lnTo>
                  <a:pt x="1490095" y="0"/>
                </a:lnTo>
                <a:lnTo>
                  <a:pt x="1737401" y="0"/>
                </a:lnTo>
                <a:lnTo>
                  <a:pt x="92869" y="951249"/>
                </a:lnTo>
                <a:cubicBezTo>
                  <a:pt x="83458" y="956688"/>
                  <a:pt x="72780" y="959546"/>
                  <a:pt x="61913" y="959536"/>
                </a:cubicBezTo>
                <a:cubicBezTo>
                  <a:pt x="27719" y="959536"/>
                  <a:pt x="0" y="931818"/>
                  <a:pt x="0" y="897624"/>
                </a:cubicBezTo>
                <a:close/>
              </a:path>
            </a:pathLst>
          </a:custGeom>
          <a:solidFill>
            <a:schemeClr val="accent6"/>
          </a:solidFill>
          <a:ln w="9525" cap="flat">
            <a:noFill/>
            <a:prstDash val="solid"/>
            <a:miter/>
          </a:ln>
        </p:spPr>
        <p:txBody>
          <a:bodyPr rtlCol="0" anchor="ctr"/>
          <a:lstStyle/>
          <a:p>
            <a:endParaRPr lang="en-US"/>
          </a:p>
        </p:txBody>
      </p:sp>
      <p:sp>
        <p:nvSpPr>
          <p:cNvPr id="16" name="Freeform: Shape 15">
            <a:extLst>
              <a:ext uri="{FF2B5EF4-FFF2-40B4-BE49-F238E27FC236}">
                <a16:creationId xmlns:a16="http://schemas.microsoft.com/office/drawing/2014/main" id="{03C2051E-A88D-48E5-BACF-AAED1789272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0" y="2916245"/>
            <a:ext cx="159741" cy="552996"/>
          </a:xfrm>
          <a:custGeom>
            <a:avLst/>
            <a:gdLst>
              <a:gd name="connsiteX0" fmla="*/ 159741 w 159741"/>
              <a:gd name="connsiteY0" fmla="*/ 0 h 552996"/>
              <a:gd name="connsiteX1" fmla="*/ 159741 w 159741"/>
              <a:gd name="connsiteY1" fmla="*/ 552996 h 552996"/>
              <a:gd name="connsiteX2" fmla="*/ 141849 w 159741"/>
              <a:gd name="connsiteY2" fmla="*/ 543285 h 552996"/>
              <a:gd name="connsiteX3" fmla="*/ 0 w 159741"/>
              <a:gd name="connsiteY3" fmla="*/ 276498 h 552996"/>
              <a:gd name="connsiteX4" fmla="*/ 141849 w 159741"/>
              <a:gd name="connsiteY4" fmla="*/ 9711 h 5529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9741" h="552996">
                <a:moveTo>
                  <a:pt x="159741" y="0"/>
                </a:moveTo>
                <a:lnTo>
                  <a:pt x="159741" y="552996"/>
                </a:lnTo>
                <a:lnTo>
                  <a:pt x="141849" y="543285"/>
                </a:lnTo>
                <a:cubicBezTo>
                  <a:pt x="56268" y="485467"/>
                  <a:pt x="0" y="387554"/>
                  <a:pt x="0" y="276498"/>
                </a:cubicBezTo>
                <a:cubicBezTo>
                  <a:pt x="0" y="165443"/>
                  <a:pt x="56268" y="67529"/>
                  <a:pt x="141849" y="9711"/>
                </a:cubicBezTo>
                <a:close/>
              </a:path>
            </a:pathLst>
          </a:custGeom>
          <a:solidFill>
            <a:schemeClr val="accent2"/>
          </a:solidFill>
          <a:ln w="127000">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8" name="Freeform: Shape 17">
            <a:extLst>
              <a:ext uri="{FF2B5EF4-FFF2-40B4-BE49-F238E27FC236}">
                <a16:creationId xmlns:a16="http://schemas.microsoft.com/office/drawing/2014/main" id="{7821A508-2985-4905-874A-527429BAABF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0" y="5835649"/>
            <a:ext cx="1548180" cy="1022351"/>
          </a:xfrm>
          <a:custGeom>
            <a:avLst/>
            <a:gdLst>
              <a:gd name="connsiteX0" fmla="*/ 61913 w 1548180"/>
              <a:gd name="connsiteY0" fmla="*/ 0 h 1022351"/>
              <a:gd name="connsiteX1" fmla="*/ 1548180 w 1548180"/>
              <a:gd name="connsiteY1" fmla="*/ 0 h 1022351"/>
              <a:gd name="connsiteX2" fmla="*/ 1548180 w 1548180"/>
              <a:gd name="connsiteY2" fmla="*/ 123825 h 1022351"/>
              <a:gd name="connsiteX3" fmla="*/ 123825 w 1548180"/>
              <a:gd name="connsiteY3" fmla="*/ 123825 h 1022351"/>
              <a:gd name="connsiteX4" fmla="*/ 123825 w 1548180"/>
              <a:gd name="connsiteY4" fmla="*/ 1022351 h 1022351"/>
              <a:gd name="connsiteX5" fmla="*/ 0 w 1548180"/>
              <a:gd name="connsiteY5" fmla="*/ 1022351 h 1022351"/>
              <a:gd name="connsiteX6" fmla="*/ 0 w 1548180"/>
              <a:gd name="connsiteY6" fmla="*/ 61913 h 1022351"/>
              <a:gd name="connsiteX7" fmla="*/ 61913 w 1548180"/>
              <a:gd name="connsiteY7" fmla="*/ 0 h 10223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548180" h="1022351">
                <a:moveTo>
                  <a:pt x="61913" y="0"/>
                </a:moveTo>
                <a:lnTo>
                  <a:pt x="1548180" y="0"/>
                </a:lnTo>
                <a:lnTo>
                  <a:pt x="1548180" y="123825"/>
                </a:lnTo>
                <a:lnTo>
                  <a:pt x="123825" y="123825"/>
                </a:lnTo>
                <a:lnTo>
                  <a:pt x="123825" y="1022351"/>
                </a:lnTo>
                <a:lnTo>
                  <a:pt x="0" y="1022351"/>
                </a:lnTo>
                <a:lnTo>
                  <a:pt x="0" y="61913"/>
                </a:lnTo>
                <a:cubicBezTo>
                  <a:pt x="0" y="27719"/>
                  <a:pt x="27719" y="0"/>
                  <a:pt x="61913" y="0"/>
                </a:cubicBezTo>
                <a:close/>
              </a:path>
            </a:pathLst>
          </a:custGeom>
          <a:solidFill>
            <a:schemeClr val="accent6"/>
          </a:solidFill>
          <a:ln w="9525" cap="flat">
            <a:noFill/>
            <a:prstDash val="solid"/>
            <a:miter/>
          </a:ln>
        </p:spPr>
        <p:txBody>
          <a:bodyPr rtlCol="0" anchor="ctr"/>
          <a:lstStyle/>
          <a:p>
            <a:endParaRPr lang="en-US"/>
          </a:p>
        </p:txBody>
      </p:sp>
      <p:sp>
        <p:nvSpPr>
          <p:cNvPr id="20" name="Freeform: Shape 19">
            <a:extLst>
              <a:ext uri="{FF2B5EF4-FFF2-40B4-BE49-F238E27FC236}">
                <a16:creationId xmlns:a16="http://schemas.microsoft.com/office/drawing/2014/main" id="{D2929CB1-0E3C-4B2D-ADC5-0154FB33BA4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3697761" y="5717906"/>
            <a:ext cx="1771609" cy="1140095"/>
          </a:xfrm>
          <a:custGeom>
            <a:avLst/>
            <a:gdLst>
              <a:gd name="connsiteX0" fmla="*/ 1561721 w 1771609"/>
              <a:gd name="connsiteY0" fmla="*/ 763041 h 1140095"/>
              <a:gd name="connsiteX1" fmla="*/ 1623024 w 1771609"/>
              <a:gd name="connsiteY1" fmla="*/ 792810 h 1140095"/>
              <a:gd name="connsiteX2" fmla="*/ 1711735 w 1771609"/>
              <a:gd name="connsiteY2" fmla="*/ 970132 h 1140095"/>
              <a:gd name="connsiteX3" fmla="*/ 1771609 w 1771609"/>
              <a:gd name="connsiteY3" fmla="*/ 1140095 h 1140095"/>
              <a:gd name="connsiteX4" fmla="*/ 1637225 w 1771609"/>
              <a:gd name="connsiteY4" fmla="*/ 1140095 h 1140095"/>
              <a:gd name="connsiteX5" fmla="*/ 1594820 w 1771609"/>
              <a:gd name="connsiteY5" fmla="*/ 1019711 h 1140095"/>
              <a:gd name="connsiteX6" fmla="*/ 1513200 w 1771609"/>
              <a:gd name="connsiteY6" fmla="*/ 856627 h 1140095"/>
              <a:gd name="connsiteX7" fmla="*/ 1538499 w 1771609"/>
              <a:gd name="connsiteY7" fmla="*/ 770415 h 1140095"/>
              <a:gd name="connsiteX8" fmla="*/ 1561721 w 1771609"/>
              <a:gd name="connsiteY8" fmla="*/ 763041 h 1140095"/>
              <a:gd name="connsiteX9" fmla="*/ 933455 w 1771609"/>
              <a:gd name="connsiteY9" fmla="*/ 161309 h 1140095"/>
              <a:gd name="connsiteX10" fmla="*/ 957797 w 1771609"/>
              <a:gd name="connsiteY10" fmla="*/ 167970 h 1140095"/>
              <a:gd name="connsiteX11" fmla="*/ 1286982 w 1771609"/>
              <a:gd name="connsiteY11" fmla="*/ 387616 h 1140095"/>
              <a:gd name="connsiteX12" fmla="*/ 1293725 w 1771609"/>
              <a:gd name="connsiteY12" fmla="*/ 477075 h 1140095"/>
              <a:gd name="connsiteX13" fmla="*/ 1245453 w 1771609"/>
              <a:gd name="connsiteY13" fmla="*/ 499154 h 1140095"/>
              <a:gd name="connsiteX14" fmla="*/ 1245167 w 1771609"/>
              <a:gd name="connsiteY14" fmla="*/ 499154 h 1140095"/>
              <a:gd name="connsiteX15" fmla="*/ 1203638 w 1771609"/>
              <a:gd name="connsiteY15" fmla="*/ 484104 h 1140095"/>
              <a:gd name="connsiteX16" fmla="*/ 900647 w 1771609"/>
              <a:gd name="connsiteY16" fmla="*/ 281508 h 1140095"/>
              <a:gd name="connsiteX17" fmla="*/ 872454 w 1771609"/>
              <a:gd name="connsiteY17" fmla="*/ 196164 h 1140095"/>
              <a:gd name="connsiteX18" fmla="*/ 933455 w 1771609"/>
              <a:gd name="connsiteY18" fmla="*/ 161309 h 1140095"/>
              <a:gd name="connsiteX19" fmla="*/ 256260 w 1771609"/>
              <a:gd name="connsiteY19" fmla="*/ 29 h 1140095"/>
              <a:gd name="connsiteX20" fmla="*/ 454020 w 1771609"/>
              <a:gd name="connsiteY20" fmla="*/ 13474 h 1140095"/>
              <a:gd name="connsiteX21" fmla="*/ 509236 w 1771609"/>
              <a:gd name="connsiteY21" fmla="*/ 84182 h 1140095"/>
              <a:gd name="connsiteX22" fmla="*/ 445829 w 1771609"/>
              <a:gd name="connsiteY22" fmla="*/ 139871 h 1140095"/>
              <a:gd name="connsiteX23" fmla="*/ 437447 w 1771609"/>
              <a:gd name="connsiteY23" fmla="*/ 139395 h 1140095"/>
              <a:gd name="connsiteX24" fmla="*/ 73211 w 1771609"/>
              <a:gd name="connsiteY24" fmla="*/ 137204 h 1140095"/>
              <a:gd name="connsiteX25" fmla="*/ 749 w 1771609"/>
              <a:gd name="connsiteY25" fmla="*/ 84082 h 1140095"/>
              <a:gd name="connsiteX26" fmla="*/ 53871 w 1771609"/>
              <a:gd name="connsiteY26" fmla="*/ 11621 h 1140095"/>
              <a:gd name="connsiteX27" fmla="*/ 58352 w 1771609"/>
              <a:gd name="connsiteY27" fmla="*/ 11093 h 1140095"/>
              <a:gd name="connsiteX28" fmla="*/ 256260 w 1771609"/>
              <a:gd name="connsiteY28" fmla="*/ 29 h 11400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1771609" h="1140095">
                <a:moveTo>
                  <a:pt x="1561721" y="763041"/>
                </a:moveTo>
                <a:cubicBezTo>
                  <a:pt x="1585506" y="760324"/>
                  <a:pt x="1609722" y="771249"/>
                  <a:pt x="1623024" y="792810"/>
                </a:cubicBezTo>
                <a:cubicBezTo>
                  <a:pt x="1656300" y="850065"/>
                  <a:pt x="1685920" y="909291"/>
                  <a:pt x="1711735" y="970132"/>
                </a:cubicBezTo>
                <a:lnTo>
                  <a:pt x="1771609" y="1140095"/>
                </a:lnTo>
                <a:lnTo>
                  <a:pt x="1637225" y="1140095"/>
                </a:lnTo>
                <a:lnTo>
                  <a:pt x="1594820" y="1019711"/>
                </a:lnTo>
                <a:cubicBezTo>
                  <a:pt x="1571072" y="963753"/>
                  <a:pt x="1543818" y="909282"/>
                  <a:pt x="1513200" y="856627"/>
                </a:cubicBezTo>
                <a:cubicBezTo>
                  <a:pt x="1496379" y="825834"/>
                  <a:pt x="1507704" y="787236"/>
                  <a:pt x="1538499" y="770415"/>
                </a:cubicBezTo>
                <a:cubicBezTo>
                  <a:pt x="1545912" y="766367"/>
                  <a:pt x="1553792" y="763946"/>
                  <a:pt x="1561721" y="763041"/>
                </a:cubicBezTo>
                <a:close/>
                <a:moveTo>
                  <a:pt x="933455" y="161309"/>
                </a:moveTo>
                <a:cubicBezTo>
                  <a:pt x="941693" y="161855"/>
                  <a:pt x="949959" y="164025"/>
                  <a:pt x="957797" y="167970"/>
                </a:cubicBezTo>
                <a:cubicBezTo>
                  <a:pt x="1076184" y="227289"/>
                  <a:pt x="1186759" y="301068"/>
                  <a:pt x="1286982" y="387616"/>
                </a:cubicBezTo>
                <a:cubicBezTo>
                  <a:pt x="1313547" y="410457"/>
                  <a:pt x="1316566" y="450510"/>
                  <a:pt x="1293725" y="477075"/>
                </a:cubicBezTo>
                <a:cubicBezTo>
                  <a:pt x="1281638" y="491137"/>
                  <a:pt x="1263998" y="499204"/>
                  <a:pt x="1245453" y="499154"/>
                </a:cubicBezTo>
                <a:lnTo>
                  <a:pt x="1245167" y="499154"/>
                </a:lnTo>
                <a:cubicBezTo>
                  <a:pt x="1229965" y="499301"/>
                  <a:pt x="1215220" y="493956"/>
                  <a:pt x="1203638" y="484104"/>
                </a:cubicBezTo>
                <a:cubicBezTo>
                  <a:pt x="1111407" y="404300"/>
                  <a:pt x="1009633" y="336248"/>
                  <a:pt x="900647" y="281508"/>
                </a:cubicBezTo>
                <a:cubicBezTo>
                  <a:pt x="869295" y="265726"/>
                  <a:pt x="856672" y="227516"/>
                  <a:pt x="872454" y="196164"/>
                </a:cubicBezTo>
                <a:cubicBezTo>
                  <a:pt x="884290" y="172650"/>
                  <a:pt x="908742" y="159670"/>
                  <a:pt x="933455" y="161309"/>
                </a:cubicBezTo>
                <a:close/>
                <a:moveTo>
                  <a:pt x="256260" y="29"/>
                </a:moveTo>
                <a:cubicBezTo>
                  <a:pt x="322331" y="427"/>
                  <a:pt x="388378" y="4909"/>
                  <a:pt x="454020" y="13474"/>
                </a:cubicBezTo>
                <a:cubicBezTo>
                  <a:pt x="488793" y="17752"/>
                  <a:pt x="513514" y="49409"/>
                  <a:pt x="509236" y="84182"/>
                </a:cubicBezTo>
                <a:cubicBezTo>
                  <a:pt x="505303" y="116151"/>
                  <a:pt x="478038" y="140098"/>
                  <a:pt x="445829" y="139871"/>
                </a:cubicBezTo>
                <a:cubicBezTo>
                  <a:pt x="443027" y="139899"/>
                  <a:pt x="440227" y="139740"/>
                  <a:pt x="437447" y="139395"/>
                </a:cubicBezTo>
                <a:cubicBezTo>
                  <a:pt x="316592" y="123615"/>
                  <a:pt x="194247" y="122878"/>
                  <a:pt x="73211" y="137204"/>
                </a:cubicBezTo>
                <a:cubicBezTo>
                  <a:pt x="38532" y="142545"/>
                  <a:pt x="6090" y="118762"/>
                  <a:pt x="749" y="84082"/>
                </a:cubicBezTo>
                <a:cubicBezTo>
                  <a:pt x="-4591" y="49403"/>
                  <a:pt x="19192" y="16961"/>
                  <a:pt x="53871" y="11621"/>
                </a:cubicBezTo>
                <a:cubicBezTo>
                  <a:pt x="55358" y="11392"/>
                  <a:pt x="56852" y="11216"/>
                  <a:pt x="58352" y="11093"/>
                </a:cubicBezTo>
                <a:cubicBezTo>
                  <a:pt x="124093" y="3319"/>
                  <a:pt x="190189" y="-369"/>
                  <a:pt x="256260" y="29"/>
                </a:cubicBezTo>
                <a:close/>
              </a:path>
            </a:pathLst>
          </a:custGeom>
          <a:solidFill>
            <a:schemeClr val="accent4"/>
          </a:solidFill>
          <a:ln w="9525" cap="flat">
            <a:noFill/>
            <a:prstDash val="solid"/>
            <a:miter/>
          </a:ln>
        </p:spPr>
        <p:txBody>
          <a:bodyPr rtlCol="0" anchor="ctr"/>
          <a:lstStyle/>
          <a:p>
            <a:endParaRPr lang="en-US"/>
          </a:p>
        </p:txBody>
      </p:sp>
      <p:sp>
        <p:nvSpPr>
          <p:cNvPr id="22" name="Freeform: Shape 21">
            <a:extLst>
              <a:ext uri="{FF2B5EF4-FFF2-40B4-BE49-F238E27FC236}">
                <a16:creationId xmlns:a16="http://schemas.microsoft.com/office/drawing/2014/main" id="{5F2F0C84-BE8C-4DC2-A6D3-30349A801D5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4520513" y="6258756"/>
            <a:ext cx="1565940" cy="599245"/>
          </a:xfrm>
          <a:custGeom>
            <a:avLst/>
            <a:gdLst>
              <a:gd name="connsiteX0" fmla="*/ 782970 w 1565940"/>
              <a:gd name="connsiteY0" fmla="*/ 0 h 599245"/>
              <a:gd name="connsiteX1" fmla="*/ 1528042 w 1565940"/>
              <a:gd name="connsiteY1" fmla="*/ 480469 h 599245"/>
              <a:gd name="connsiteX2" fmla="*/ 1565940 w 1565940"/>
              <a:gd name="connsiteY2" fmla="*/ 599245 h 599245"/>
              <a:gd name="connsiteX3" fmla="*/ 0 w 1565940"/>
              <a:gd name="connsiteY3" fmla="*/ 599245 h 599245"/>
              <a:gd name="connsiteX4" fmla="*/ 37898 w 1565940"/>
              <a:gd name="connsiteY4" fmla="*/ 480469 h 599245"/>
              <a:gd name="connsiteX5" fmla="*/ 782970 w 1565940"/>
              <a:gd name="connsiteY5" fmla="*/ 0 h 5992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65940" h="599245">
                <a:moveTo>
                  <a:pt x="782970" y="0"/>
                </a:moveTo>
                <a:cubicBezTo>
                  <a:pt x="1117910" y="0"/>
                  <a:pt x="1405287" y="198118"/>
                  <a:pt x="1528042" y="480469"/>
                </a:cubicBezTo>
                <a:lnTo>
                  <a:pt x="1565940" y="599245"/>
                </a:lnTo>
                <a:lnTo>
                  <a:pt x="0" y="599245"/>
                </a:lnTo>
                <a:lnTo>
                  <a:pt x="37898" y="480469"/>
                </a:lnTo>
                <a:cubicBezTo>
                  <a:pt x="160653" y="198118"/>
                  <a:pt x="448030" y="0"/>
                  <a:pt x="782970" y="0"/>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pic>
        <p:nvPicPr>
          <p:cNvPr id="4" name="Imagen 3" descr="Icono&#10;&#10;Descripción generada automáticamente">
            <a:extLst>
              <a:ext uri="{FF2B5EF4-FFF2-40B4-BE49-F238E27FC236}">
                <a16:creationId xmlns:a16="http://schemas.microsoft.com/office/drawing/2014/main" id="{70B9B1E0-73DF-E4E4-9823-EFD8616F9E64}"/>
              </a:ext>
            </a:extLst>
          </p:cNvPr>
          <p:cNvPicPr>
            <a:picLocks noChangeAspect="1"/>
          </p:cNvPicPr>
          <p:nvPr/>
        </p:nvPicPr>
        <p:blipFill rotWithShape="1">
          <a:blip r:embed="rId2">
            <a:extLst>
              <a:ext uri="{28A0092B-C50C-407E-A947-70E740481C1C}">
                <a14:useLocalDpi xmlns:a14="http://schemas.microsoft.com/office/drawing/2010/main" val="0"/>
              </a:ext>
            </a:extLst>
          </a:blip>
          <a:srcRect r="-2" b="-2"/>
          <a:stretch/>
        </p:blipFill>
        <p:spPr>
          <a:xfrm>
            <a:off x="2000541" y="1659855"/>
            <a:ext cx="2583024" cy="2583024"/>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6" name="CuadroTexto 5">
            <a:extLst>
              <a:ext uri="{FF2B5EF4-FFF2-40B4-BE49-F238E27FC236}">
                <a16:creationId xmlns:a16="http://schemas.microsoft.com/office/drawing/2014/main" id="{F1051A82-1268-45A8-49C3-BE684B9DCA84}"/>
              </a:ext>
            </a:extLst>
          </p:cNvPr>
          <p:cNvSpPr txBox="1"/>
          <p:nvPr/>
        </p:nvSpPr>
        <p:spPr>
          <a:xfrm>
            <a:off x="9713021" y="5959430"/>
            <a:ext cx="2478979" cy="923330"/>
          </a:xfrm>
          <a:prstGeom prst="rect">
            <a:avLst/>
          </a:prstGeom>
          <a:noFill/>
        </p:spPr>
        <p:txBody>
          <a:bodyPr wrap="square">
            <a:spAutoFit/>
          </a:bodyPr>
          <a:lstStyle/>
          <a:p>
            <a:r>
              <a:rPr lang="es-AR" dirty="0">
                <a:latin typeface="Arial Narrow" panose="020B0606020202030204" pitchFamily="34" charset="0"/>
              </a:rPr>
              <a:t>Profesores </a:t>
            </a:r>
          </a:p>
          <a:p>
            <a:r>
              <a:rPr lang="es-AR" dirty="0">
                <a:latin typeface="Arial Narrow" panose="020B0606020202030204" pitchFamily="34" charset="0"/>
              </a:rPr>
              <a:t>Ing. Israel Pavelek</a:t>
            </a:r>
          </a:p>
          <a:p>
            <a:r>
              <a:rPr lang="es-AR" dirty="0">
                <a:latin typeface="Arial Narrow" panose="020B0606020202030204" pitchFamily="34" charset="0"/>
              </a:rPr>
              <a:t>Ing. Behringer Alejandro</a:t>
            </a:r>
          </a:p>
        </p:txBody>
      </p:sp>
      <p:sp>
        <p:nvSpPr>
          <p:cNvPr id="7" name="CuadroTexto 6">
            <a:extLst>
              <a:ext uri="{FF2B5EF4-FFF2-40B4-BE49-F238E27FC236}">
                <a16:creationId xmlns:a16="http://schemas.microsoft.com/office/drawing/2014/main" id="{6DBC9B52-A0DF-1EFB-6A7E-78688F3B5192}"/>
              </a:ext>
            </a:extLst>
          </p:cNvPr>
          <p:cNvSpPr txBox="1"/>
          <p:nvPr/>
        </p:nvSpPr>
        <p:spPr>
          <a:xfrm>
            <a:off x="-64995" y="5902734"/>
            <a:ext cx="2583024" cy="923330"/>
          </a:xfrm>
          <a:prstGeom prst="rect">
            <a:avLst/>
          </a:prstGeom>
          <a:noFill/>
        </p:spPr>
        <p:txBody>
          <a:bodyPr wrap="square">
            <a:spAutoFit/>
          </a:bodyPr>
          <a:lstStyle/>
          <a:p>
            <a:r>
              <a:rPr lang="es-AR" dirty="0">
                <a:latin typeface="Arial Narrow" panose="020B0606020202030204" pitchFamily="34" charset="0"/>
              </a:rPr>
              <a:t>Profesores JTP </a:t>
            </a:r>
          </a:p>
          <a:p>
            <a:r>
              <a:rPr lang="es-AR" dirty="0">
                <a:latin typeface="Arial Narrow" panose="020B0606020202030204" pitchFamily="34" charset="0"/>
              </a:rPr>
              <a:t>Miguel Silva</a:t>
            </a:r>
          </a:p>
          <a:p>
            <a:r>
              <a:rPr lang="es-AR" dirty="0">
                <a:latin typeface="Arial Narrow" panose="020B0606020202030204" pitchFamily="34" charset="0"/>
              </a:rPr>
              <a:t>Jonathan Pécora</a:t>
            </a:r>
          </a:p>
        </p:txBody>
      </p:sp>
    </p:spTree>
    <p:extLst>
      <p:ext uri="{BB962C8B-B14F-4D97-AF65-F5344CB8AC3E}">
        <p14:creationId xmlns:p14="http://schemas.microsoft.com/office/powerpoint/2010/main" val="375620625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Imagen 5" descr="Icono&#10;&#10;Descripción generada automáticamente">
            <a:extLst>
              <a:ext uri="{FF2B5EF4-FFF2-40B4-BE49-F238E27FC236}">
                <a16:creationId xmlns:a16="http://schemas.microsoft.com/office/drawing/2014/main" id="{655818C1-132D-9ED8-7C5E-F85E5FC405C9}"/>
              </a:ext>
            </a:extLst>
          </p:cNvPr>
          <p:cNvPicPr>
            <a:picLocks noChangeAspect="1"/>
          </p:cNvPicPr>
          <p:nvPr/>
        </p:nvPicPr>
        <p:blipFill rotWithShape="1">
          <a:blip r:embed="rId2">
            <a:extLst>
              <a:ext uri="{28A0092B-C50C-407E-A947-70E740481C1C}">
                <a14:useLocalDpi xmlns:a14="http://schemas.microsoft.com/office/drawing/2010/main" val="0"/>
              </a:ext>
            </a:extLst>
          </a:blip>
          <a:srcRect r="-2" b="-2"/>
          <a:stretch/>
        </p:blipFill>
        <p:spPr>
          <a:xfrm>
            <a:off x="103521" y="53888"/>
            <a:ext cx="1125840" cy="1125840"/>
          </a:xfrm>
          <a:custGeom>
            <a:avLst/>
            <a:gdLst/>
            <a:ahLst/>
            <a:cxnLst/>
            <a:rect l="l" t="t" r="r" b="b"/>
            <a:pathLst>
              <a:path w="3741748" h="3741748">
                <a:moveTo>
                  <a:pt x="1870874" y="0"/>
                </a:moveTo>
                <a:cubicBezTo>
                  <a:pt x="2904129" y="0"/>
                  <a:pt x="3741748" y="837619"/>
                  <a:pt x="3741748" y="1870874"/>
                </a:cubicBezTo>
                <a:cubicBezTo>
                  <a:pt x="3741748" y="2904129"/>
                  <a:pt x="2904129" y="3741748"/>
                  <a:pt x="1870874" y="3741748"/>
                </a:cubicBezTo>
                <a:cubicBezTo>
                  <a:pt x="837619" y="3741748"/>
                  <a:pt x="0" y="2904129"/>
                  <a:pt x="0" y="1870874"/>
                </a:cubicBezTo>
                <a:cubicBezTo>
                  <a:pt x="0" y="837619"/>
                  <a:pt x="837619" y="0"/>
                  <a:pt x="1870874" y="0"/>
                </a:cubicBezTo>
                <a:close/>
              </a:path>
            </a:pathLst>
          </a:custGeom>
        </p:spPr>
      </p:pic>
      <p:sp>
        <p:nvSpPr>
          <p:cNvPr id="10" name="CuadroTexto 9">
            <a:extLst>
              <a:ext uri="{FF2B5EF4-FFF2-40B4-BE49-F238E27FC236}">
                <a16:creationId xmlns:a16="http://schemas.microsoft.com/office/drawing/2014/main" id="{2756067A-BB3D-10B5-A6A6-9C1D36817CC0}"/>
              </a:ext>
            </a:extLst>
          </p:cNvPr>
          <p:cNvSpPr txBox="1"/>
          <p:nvPr/>
        </p:nvSpPr>
        <p:spPr>
          <a:xfrm>
            <a:off x="9916282" y="5960025"/>
            <a:ext cx="2275718" cy="923330"/>
          </a:xfrm>
          <a:prstGeom prst="rect">
            <a:avLst/>
          </a:prstGeom>
          <a:noFill/>
        </p:spPr>
        <p:txBody>
          <a:bodyPr wrap="square">
            <a:spAutoFit/>
          </a:bodyPr>
          <a:lstStyle/>
          <a:p>
            <a:r>
              <a:rPr lang="es-AR" dirty="0">
                <a:latin typeface="Arial Narrow" panose="020B0606020202030204" pitchFamily="34" charset="0"/>
              </a:rPr>
              <a:t>Profesores </a:t>
            </a:r>
          </a:p>
          <a:p>
            <a:r>
              <a:rPr lang="es-AR" dirty="0">
                <a:latin typeface="Arial Narrow" panose="020B0606020202030204" pitchFamily="34" charset="0"/>
              </a:rPr>
              <a:t>Ing. Israel Pavelek</a:t>
            </a:r>
          </a:p>
          <a:p>
            <a:r>
              <a:rPr lang="es-AR" dirty="0">
                <a:latin typeface="Arial Narrow" panose="020B0606020202030204" pitchFamily="34" charset="0"/>
              </a:rPr>
              <a:t>Ing. Behringer Alejandro</a:t>
            </a:r>
          </a:p>
        </p:txBody>
      </p:sp>
      <p:sp>
        <p:nvSpPr>
          <p:cNvPr id="11" name="CuadroTexto 10">
            <a:extLst>
              <a:ext uri="{FF2B5EF4-FFF2-40B4-BE49-F238E27FC236}">
                <a16:creationId xmlns:a16="http://schemas.microsoft.com/office/drawing/2014/main" id="{770EAE9D-3076-6DC4-39DE-54CF97BB65AB}"/>
              </a:ext>
            </a:extLst>
          </p:cNvPr>
          <p:cNvSpPr txBox="1"/>
          <p:nvPr/>
        </p:nvSpPr>
        <p:spPr>
          <a:xfrm>
            <a:off x="203261" y="5880782"/>
            <a:ext cx="2583024" cy="923330"/>
          </a:xfrm>
          <a:prstGeom prst="rect">
            <a:avLst/>
          </a:prstGeom>
          <a:noFill/>
        </p:spPr>
        <p:txBody>
          <a:bodyPr wrap="square">
            <a:spAutoFit/>
          </a:bodyPr>
          <a:lstStyle/>
          <a:p>
            <a:r>
              <a:rPr lang="es-AR" dirty="0">
                <a:latin typeface="Arial Narrow" panose="020B0606020202030204" pitchFamily="34" charset="0"/>
              </a:rPr>
              <a:t>Profesores JTP </a:t>
            </a:r>
          </a:p>
          <a:p>
            <a:r>
              <a:rPr lang="es-AR" dirty="0">
                <a:latin typeface="Arial Narrow" panose="020B0606020202030204" pitchFamily="34" charset="0"/>
              </a:rPr>
              <a:t>Miguel Silva</a:t>
            </a:r>
          </a:p>
          <a:p>
            <a:r>
              <a:rPr lang="es-AR" dirty="0">
                <a:latin typeface="Arial Narrow" panose="020B0606020202030204" pitchFamily="34" charset="0"/>
              </a:rPr>
              <a:t>Jonathan Pécora</a:t>
            </a:r>
          </a:p>
        </p:txBody>
      </p:sp>
      <p:sp>
        <p:nvSpPr>
          <p:cNvPr id="12" name="Título 1">
            <a:extLst>
              <a:ext uri="{FF2B5EF4-FFF2-40B4-BE49-F238E27FC236}">
                <a16:creationId xmlns:a16="http://schemas.microsoft.com/office/drawing/2014/main" id="{218AAE39-81A8-4236-E691-1C749D604129}"/>
              </a:ext>
            </a:extLst>
          </p:cNvPr>
          <p:cNvSpPr txBox="1">
            <a:spLocks/>
          </p:cNvSpPr>
          <p:nvPr/>
        </p:nvSpPr>
        <p:spPr>
          <a:xfrm>
            <a:off x="5733356" y="19"/>
            <a:ext cx="6458644" cy="567688"/>
          </a:xfrm>
          <a:prstGeom prst="rect">
            <a:avLst/>
          </a:prstGeom>
        </p:spPr>
        <p:txBody>
          <a:bodyPr vert="horz" lIns="91440" tIns="45720" rIns="91440" bIns="45720" rtlCol="0" anchor="b">
            <a:normAutofit fontScale="97500" lnSpcReduction="100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s-MX" sz="3600" b="1" dirty="0">
                <a:ln w="22225">
                  <a:solidFill>
                    <a:schemeClr val="accent2"/>
                  </a:solidFill>
                  <a:prstDash val="solid"/>
                </a:ln>
                <a:solidFill>
                  <a:schemeClr val="accent2">
                    <a:lumMod val="40000"/>
                    <a:lumOff val="60000"/>
                  </a:schemeClr>
                </a:solidFill>
              </a:rPr>
              <a:t>Asignación de Memoria Dinámica</a:t>
            </a:r>
            <a:endParaRPr lang="es-AR" sz="3600" b="1" dirty="0">
              <a:ln w="22225">
                <a:solidFill>
                  <a:schemeClr val="accent2"/>
                </a:solidFill>
                <a:prstDash val="solid"/>
              </a:ln>
              <a:solidFill>
                <a:schemeClr val="accent2">
                  <a:lumMod val="40000"/>
                  <a:lumOff val="60000"/>
                </a:schemeClr>
              </a:solidFill>
            </a:endParaRPr>
          </a:p>
        </p:txBody>
      </p:sp>
      <p:sp>
        <p:nvSpPr>
          <p:cNvPr id="7" name="Subtítulo 2">
            <a:extLst>
              <a:ext uri="{FF2B5EF4-FFF2-40B4-BE49-F238E27FC236}">
                <a16:creationId xmlns:a16="http://schemas.microsoft.com/office/drawing/2014/main" id="{0F23EDFF-5B59-3B48-910E-985BCA97FFC5}"/>
              </a:ext>
            </a:extLst>
          </p:cNvPr>
          <p:cNvSpPr txBox="1">
            <a:spLocks/>
          </p:cNvSpPr>
          <p:nvPr/>
        </p:nvSpPr>
        <p:spPr>
          <a:xfrm>
            <a:off x="5643785" y="1018774"/>
            <a:ext cx="4926392" cy="746282"/>
          </a:xfrm>
          <a:prstGeom prst="rect">
            <a:avLst/>
          </a:prstGeom>
          <a:scene3d>
            <a:camera prst="orthographicFront"/>
            <a:lightRig rig="threePt" dir="t"/>
          </a:scene3d>
          <a:sp3d>
            <a:bevelT/>
          </a:sp3d>
        </p:spPr>
        <p:style>
          <a:lnRef idx="2">
            <a:schemeClr val="accent5"/>
          </a:lnRef>
          <a:fillRef idx="1">
            <a:schemeClr val="lt1"/>
          </a:fillRef>
          <a:effectRef idx="0">
            <a:schemeClr val="accent5"/>
          </a:effectRef>
          <a:fontRef idx="minor">
            <a:schemeClr val="dk1"/>
          </a:fontRef>
        </p:style>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s-MX" dirty="0">
                <a:solidFill>
                  <a:schemeClr val="accent1">
                    <a:lumMod val="75000"/>
                  </a:schemeClr>
                </a:solidFill>
              </a:rPr>
              <a:t>Puntero</a:t>
            </a:r>
            <a:r>
              <a:rPr lang="es-MX" dirty="0"/>
              <a:t> = </a:t>
            </a:r>
            <a:r>
              <a:rPr lang="es-MX" dirty="0" err="1"/>
              <a:t>malloc</a:t>
            </a:r>
            <a:r>
              <a:rPr lang="es-MX" dirty="0"/>
              <a:t>(</a:t>
            </a:r>
            <a:r>
              <a:rPr lang="es-MX" dirty="0">
                <a:solidFill>
                  <a:srgbClr val="7030A0"/>
                </a:solidFill>
              </a:rPr>
              <a:t>tamaño en bytes</a:t>
            </a:r>
            <a:r>
              <a:rPr lang="es-MX" dirty="0"/>
              <a:t>)</a:t>
            </a:r>
            <a:endParaRPr lang="es-AR" dirty="0"/>
          </a:p>
        </p:txBody>
      </p:sp>
      <p:sp>
        <p:nvSpPr>
          <p:cNvPr id="2" name="Subtítulo 2">
            <a:extLst>
              <a:ext uri="{FF2B5EF4-FFF2-40B4-BE49-F238E27FC236}">
                <a16:creationId xmlns:a16="http://schemas.microsoft.com/office/drawing/2014/main" id="{77B7223C-C1EC-5F96-287B-58A20AFB78DE}"/>
              </a:ext>
            </a:extLst>
          </p:cNvPr>
          <p:cNvSpPr txBox="1">
            <a:spLocks/>
          </p:cNvSpPr>
          <p:nvPr/>
        </p:nvSpPr>
        <p:spPr>
          <a:xfrm>
            <a:off x="6096000" y="2551263"/>
            <a:ext cx="4926392" cy="746282"/>
          </a:xfrm>
          <a:prstGeom prst="rect">
            <a:avLst/>
          </a:prstGeom>
          <a:scene3d>
            <a:camera prst="orthographicFront"/>
            <a:lightRig rig="threePt" dir="t"/>
          </a:scene3d>
          <a:sp3d>
            <a:bevelT/>
          </a:sp3d>
        </p:spPr>
        <p:style>
          <a:lnRef idx="2">
            <a:schemeClr val="accent5"/>
          </a:lnRef>
          <a:fillRef idx="1">
            <a:schemeClr val="lt1"/>
          </a:fillRef>
          <a:effectRef idx="0">
            <a:schemeClr val="accent5"/>
          </a:effectRef>
          <a:fontRef idx="minor">
            <a:schemeClr val="dk1"/>
          </a:fontRef>
        </p:style>
        <p:txBody>
          <a:bodyPr vert="horz" lIns="91440" tIns="45720" rIns="91440" bIns="45720" rtlCol="0">
            <a:normAutofit lnSpcReduction="10000"/>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s-MX" dirty="0">
                <a:solidFill>
                  <a:schemeClr val="accent1">
                    <a:lumMod val="75000"/>
                  </a:schemeClr>
                </a:solidFill>
              </a:rPr>
              <a:t>Porque solo devuelve la dirección de comienzo del puntero</a:t>
            </a:r>
            <a:endParaRPr lang="es-AR" b="1" dirty="0"/>
          </a:p>
        </p:txBody>
      </p:sp>
      <p:sp>
        <p:nvSpPr>
          <p:cNvPr id="13" name="Bocadillo nube: nube 12">
            <a:extLst>
              <a:ext uri="{FF2B5EF4-FFF2-40B4-BE49-F238E27FC236}">
                <a16:creationId xmlns:a16="http://schemas.microsoft.com/office/drawing/2014/main" id="{27DE9B9F-556B-DBF8-34EE-3D11C3E33BA9}"/>
              </a:ext>
            </a:extLst>
          </p:cNvPr>
          <p:cNvSpPr/>
          <p:nvPr/>
        </p:nvSpPr>
        <p:spPr>
          <a:xfrm>
            <a:off x="2525357" y="178231"/>
            <a:ext cx="1504395" cy="1001497"/>
          </a:xfrm>
          <a:prstGeom prst="cloudCallout">
            <a:avLst>
              <a:gd name="adj1" fmla="val -102507"/>
              <a:gd name="adj2" fmla="val 27310"/>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AR" dirty="0"/>
              <a:t>Ahora SIII!!</a:t>
            </a:r>
          </a:p>
        </p:txBody>
      </p:sp>
      <p:cxnSp>
        <p:nvCxnSpPr>
          <p:cNvPr id="17" name="Conector recto de flecha 16">
            <a:extLst>
              <a:ext uri="{FF2B5EF4-FFF2-40B4-BE49-F238E27FC236}">
                <a16:creationId xmlns:a16="http://schemas.microsoft.com/office/drawing/2014/main" id="{F261E5D4-2F5B-D05F-230E-CEF0D878B4E3}"/>
              </a:ext>
            </a:extLst>
          </p:cNvPr>
          <p:cNvCxnSpPr>
            <a:cxnSpLocks/>
            <a:stCxn id="2" idx="1"/>
          </p:cNvCxnSpPr>
          <p:nvPr/>
        </p:nvCxnSpPr>
        <p:spPr>
          <a:xfrm flipH="1" flipV="1">
            <a:off x="4407316" y="1676629"/>
            <a:ext cx="1688684" cy="124777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3" name="Subtítulo 2">
            <a:extLst>
              <a:ext uri="{FF2B5EF4-FFF2-40B4-BE49-F238E27FC236}">
                <a16:creationId xmlns:a16="http://schemas.microsoft.com/office/drawing/2014/main" id="{592BF0B8-DE32-B2CC-4F20-D5EB6FC2EB06}"/>
              </a:ext>
            </a:extLst>
          </p:cNvPr>
          <p:cNvSpPr txBox="1">
            <a:spLocks/>
          </p:cNvSpPr>
          <p:nvPr/>
        </p:nvSpPr>
        <p:spPr>
          <a:xfrm>
            <a:off x="879385" y="3933596"/>
            <a:ext cx="4926392" cy="746282"/>
          </a:xfrm>
          <a:prstGeom prst="rect">
            <a:avLst/>
          </a:prstGeom>
          <a:scene3d>
            <a:camera prst="orthographicFront"/>
            <a:lightRig rig="threePt" dir="t"/>
          </a:scene3d>
          <a:sp3d>
            <a:bevelT/>
          </a:sp3d>
        </p:spPr>
        <p:style>
          <a:lnRef idx="2">
            <a:schemeClr val="accent5"/>
          </a:lnRef>
          <a:fillRef idx="1">
            <a:schemeClr val="lt1"/>
          </a:fillRef>
          <a:effectRef idx="0">
            <a:schemeClr val="accent5"/>
          </a:effectRef>
          <a:fontRef idx="minor">
            <a:schemeClr val="dk1"/>
          </a:fontRef>
        </p:style>
        <p:txBody>
          <a:bodyPr vert="horz" lIns="91440" tIns="45720" rIns="91440" bIns="45720" rtlCol="0">
            <a:normAutofit lnSpcReduction="10000"/>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s-MX" dirty="0" err="1">
                <a:solidFill>
                  <a:schemeClr val="accent1">
                    <a:lumMod val="75000"/>
                  </a:schemeClr>
                </a:solidFill>
              </a:rPr>
              <a:t>Int</a:t>
            </a:r>
            <a:r>
              <a:rPr lang="es-MX" dirty="0">
                <a:solidFill>
                  <a:schemeClr val="accent1">
                    <a:lumMod val="75000"/>
                  </a:schemeClr>
                </a:solidFill>
              </a:rPr>
              <a:t> *b;</a:t>
            </a:r>
            <a:br>
              <a:rPr lang="es-MX" dirty="0">
                <a:solidFill>
                  <a:schemeClr val="accent1">
                    <a:lumMod val="75000"/>
                  </a:schemeClr>
                </a:solidFill>
              </a:rPr>
            </a:br>
            <a:r>
              <a:rPr lang="es-MX" dirty="0">
                <a:solidFill>
                  <a:schemeClr val="accent1">
                    <a:lumMod val="75000"/>
                  </a:schemeClr>
                </a:solidFill>
              </a:rPr>
              <a:t>b=(</a:t>
            </a:r>
            <a:r>
              <a:rPr lang="es-MX" dirty="0" err="1">
                <a:solidFill>
                  <a:schemeClr val="accent1">
                    <a:lumMod val="75000"/>
                  </a:schemeClr>
                </a:solidFill>
              </a:rPr>
              <a:t>int</a:t>
            </a:r>
            <a:r>
              <a:rPr lang="es-MX" dirty="0">
                <a:solidFill>
                  <a:schemeClr val="accent1">
                    <a:lumMod val="75000"/>
                  </a:schemeClr>
                </a:solidFill>
              </a:rPr>
              <a:t>*) </a:t>
            </a:r>
            <a:r>
              <a:rPr lang="es-MX" dirty="0" err="1">
                <a:solidFill>
                  <a:schemeClr val="accent1">
                    <a:lumMod val="75000"/>
                  </a:schemeClr>
                </a:solidFill>
              </a:rPr>
              <a:t>malloc</a:t>
            </a:r>
            <a:r>
              <a:rPr lang="es-MX" dirty="0">
                <a:solidFill>
                  <a:schemeClr val="accent1">
                    <a:lumMod val="75000"/>
                  </a:schemeClr>
                </a:solidFill>
              </a:rPr>
              <a:t>(N * </a:t>
            </a:r>
            <a:r>
              <a:rPr lang="es-MX" dirty="0" err="1">
                <a:solidFill>
                  <a:schemeClr val="accent1">
                    <a:lumMod val="75000"/>
                  </a:schemeClr>
                </a:solidFill>
              </a:rPr>
              <a:t>sizeof</a:t>
            </a:r>
            <a:r>
              <a:rPr lang="es-MX" dirty="0">
                <a:solidFill>
                  <a:schemeClr val="accent1">
                    <a:lumMod val="75000"/>
                  </a:schemeClr>
                </a:solidFill>
              </a:rPr>
              <a:t>(</a:t>
            </a:r>
            <a:r>
              <a:rPr lang="es-MX" dirty="0" err="1">
                <a:solidFill>
                  <a:schemeClr val="accent1">
                    <a:lumMod val="75000"/>
                  </a:schemeClr>
                </a:solidFill>
              </a:rPr>
              <a:t>int</a:t>
            </a:r>
            <a:r>
              <a:rPr lang="es-MX" dirty="0">
                <a:solidFill>
                  <a:schemeClr val="accent1">
                    <a:lumMod val="75000"/>
                  </a:schemeClr>
                </a:solidFill>
              </a:rPr>
              <a:t>))</a:t>
            </a:r>
            <a:endParaRPr lang="es-AR" b="1" dirty="0"/>
          </a:p>
        </p:txBody>
      </p:sp>
      <p:cxnSp>
        <p:nvCxnSpPr>
          <p:cNvPr id="4" name="Conector recto de flecha 3">
            <a:extLst>
              <a:ext uri="{FF2B5EF4-FFF2-40B4-BE49-F238E27FC236}">
                <a16:creationId xmlns:a16="http://schemas.microsoft.com/office/drawing/2014/main" id="{C479D16B-7A68-2DF0-93B2-4EE25F714543}"/>
              </a:ext>
            </a:extLst>
          </p:cNvPr>
          <p:cNvCxnSpPr>
            <a:cxnSpLocks/>
            <a:stCxn id="2" idx="2"/>
            <a:endCxn id="3" idx="0"/>
          </p:cNvCxnSpPr>
          <p:nvPr/>
        </p:nvCxnSpPr>
        <p:spPr>
          <a:xfrm flipH="1">
            <a:off x="3342581" y="3297545"/>
            <a:ext cx="5216615" cy="63605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pic>
        <p:nvPicPr>
          <p:cNvPr id="19" name="Imagen 18" descr="Empresario joven presentando">
            <a:extLst>
              <a:ext uri="{FF2B5EF4-FFF2-40B4-BE49-F238E27FC236}">
                <a16:creationId xmlns:a16="http://schemas.microsoft.com/office/drawing/2014/main" id="{35663D91-1A06-B3E5-EADB-AC379BC0AAF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flipH="1">
            <a:off x="953371" y="823539"/>
            <a:ext cx="1851273" cy="3189750"/>
          </a:xfrm>
          <a:prstGeom prst="rect">
            <a:avLst/>
          </a:prstGeom>
        </p:spPr>
      </p:pic>
    </p:spTree>
    <p:extLst>
      <p:ext uri="{BB962C8B-B14F-4D97-AF65-F5344CB8AC3E}">
        <p14:creationId xmlns:p14="http://schemas.microsoft.com/office/powerpoint/2010/main" val="50185274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Imagen 5" descr="Icono&#10;&#10;Descripción generada automáticamente">
            <a:extLst>
              <a:ext uri="{FF2B5EF4-FFF2-40B4-BE49-F238E27FC236}">
                <a16:creationId xmlns:a16="http://schemas.microsoft.com/office/drawing/2014/main" id="{655818C1-132D-9ED8-7C5E-F85E5FC405C9}"/>
              </a:ext>
            </a:extLst>
          </p:cNvPr>
          <p:cNvPicPr>
            <a:picLocks noChangeAspect="1"/>
          </p:cNvPicPr>
          <p:nvPr/>
        </p:nvPicPr>
        <p:blipFill rotWithShape="1">
          <a:blip r:embed="rId2">
            <a:extLst>
              <a:ext uri="{28A0092B-C50C-407E-A947-70E740481C1C}">
                <a14:useLocalDpi xmlns:a14="http://schemas.microsoft.com/office/drawing/2010/main" val="0"/>
              </a:ext>
            </a:extLst>
          </a:blip>
          <a:srcRect r="-2" b="-2"/>
          <a:stretch/>
        </p:blipFill>
        <p:spPr>
          <a:xfrm>
            <a:off x="103521" y="53888"/>
            <a:ext cx="1125840" cy="1125840"/>
          </a:xfrm>
          <a:custGeom>
            <a:avLst/>
            <a:gdLst/>
            <a:ahLst/>
            <a:cxnLst/>
            <a:rect l="l" t="t" r="r" b="b"/>
            <a:pathLst>
              <a:path w="3741748" h="3741748">
                <a:moveTo>
                  <a:pt x="1870874" y="0"/>
                </a:moveTo>
                <a:cubicBezTo>
                  <a:pt x="2904129" y="0"/>
                  <a:pt x="3741748" y="837619"/>
                  <a:pt x="3741748" y="1870874"/>
                </a:cubicBezTo>
                <a:cubicBezTo>
                  <a:pt x="3741748" y="2904129"/>
                  <a:pt x="2904129" y="3741748"/>
                  <a:pt x="1870874" y="3741748"/>
                </a:cubicBezTo>
                <a:cubicBezTo>
                  <a:pt x="837619" y="3741748"/>
                  <a:pt x="0" y="2904129"/>
                  <a:pt x="0" y="1870874"/>
                </a:cubicBezTo>
                <a:cubicBezTo>
                  <a:pt x="0" y="837619"/>
                  <a:pt x="837619" y="0"/>
                  <a:pt x="1870874" y="0"/>
                </a:cubicBezTo>
                <a:close/>
              </a:path>
            </a:pathLst>
          </a:custGeom>
        </p:spPr>
      </p:pic>
      <p:sp>
        <p:nvSpPr>
          <p:cNvPr id="10" name="CuadroTexto 9">
            <a:extLst>
              <a:ext uri="{FF2B5EF4-FFF2-40B4-BE49-F238E27FC236}">
                <a16:creationId xmlns:a16="http://schemas.microsoft.com/office/drawing/2014/main" id="{2756067A-BB3D-10B5-A6A6-9C1D36817CC0}"/>
              </a:ext>
            </a:extLst>
          </p:cNvPr>
          <p:cNvSpPr txBox="1"/>
          <p:nvPr/>
        </p:nvSpPr>
        <p:spPr>
          <a:xfrm>
            <a:off x="9916282" y="5960025"/>
            <a:ext cx="2275718" cy="923330"/>
          </a:xfrm>
          <a:prstGeom prst="rect">
            <a:avLst/>
          </a:prstGeom>
          <a:noFill/>
        </p:spPr>
        <p:txBody>
          <a:bodyPr wrap="square">
            <a:spAutoFit/>
          </a:bodyPr>
          <a:lstStyle/>
          <a:p>
            <a:r>
              <a:rPr lang="es-AR" dirty="0">
                <a:latin typeface="Arial Narrow" panose="020B0606020202030204" pitchFamily="34" charset="0"/>
              </a:rPr>
              <a:t>Profesores </a:t>
            </a:r>
          </a:p>
          <a:p>
            <a:r>
              <a:rPr lang="es-AR" dirty="0">
                <a:latin typeface="Arial Narrow" panose="020B0606020202030204" pitchFamily="34" charset="0"/>
              </a:rPr>
              <a:t>Ing. Israel Pavelek</a:t>
            </a:r>
          </a:p>
          <a:p>
            <a:r>
              <a:rPr lang="es-AR" dirty="0">
                <a:latin typeface="Arial Narrow" panose="020B0606020202030204" pitchFamily="34" charset="0"/>
              </a:rPr>
              <a:t>Ing. Behringer Alejandro</a:t>
            </a:r>
          </a:p>
        </p:txBody>
      </p:sp>
      <p:sp>
        <p:nvSpPr>
          <p:cNvPr id="11" name="CuadroTexto 10">
            <a:extLst>
              <a:ext uri="{FF2B5EF4-FFF2-40B4-BE49-F238E27FC236}">
                <a16:creationId xmlns:a16="http://schemas.microsoft.com/office/drawing/2014/main" id="{770EAE9D-3076-6DC4-39DE-54CF97BB65AB}"/>
              </a:ext>
            </a:extLst>
          </p:cNvPr>
          <p:cNvSpPr txBox="1"/>
          <p:nvPr/>
        </p:nvSpPr>
        <p:spPr>
          <a:xfrm>
            <a:off x="203261" y="5880782"/>
            <a:ext cx="2583024" cy="923330"/>
          </a:xfrm>
          <a:prstGeom prst="rect">
            <a:avLst/>
          </a:prstGeom>
          <a:noFill/>
        </p:spPr>
        <p:txBody>
          <a:bodyPr wrap="square">
            <a:spAutoFit/>
          </a:bodyPr>
          <a:lstStyle/>
          <a:p>
            <a:r>
              <a:rPr lang="es-AR" dirty="0">
                <a:latin typeface="Arial Narrow" panose="020B0606020202030204" pitchFamily="34" charset="0"/>
              </a:rPr>
              <a:t>Profesores JTP </a:t>
            </a:r>
          </a:p>
          <a:p>
            <a:r>
              <a:rPr lang="es-AR" dirty="0">
                <a:latin typeface="Arial Narrow" panose="020B0606020202030204" pitchFamily="34" charset="0"/>
              </a:rPr>
              <a:t>Miguel Silva</a:t>
            </a:r>
          </a:p>
          <a:p>
            <a:r>
              <a:rPr lang="es-AR" dirty="0">
                <a:latin typeface="Arial Narrow" panose="020B0606020202030204" pitchFamily="34" charset="0"/>
              </a:rPr>
              <a:t>Jonathan Pécora</a:t>
            </a:r>
          </a:p>
        </p:txBody>
      </p:sp>
      <p:sp>
        <p:nvSpPr>
          <p:cNvPr id="12" name="Título 1">
            <a:extLst>
              <a:ext uri="{FF2B5EF4-FFF2-40B4-BE49-F238E27FC236}">
                <a16:creationId xmlns:a16="http://schemas.microsoft.com/office/drawing/2014/main" id="{218AAE39-81A8-4236-E691-1C749D604129}"/>
              </a:ext>
            </a:extLst>
          </p:cNvPr>
          <p:cNvSpPr txBox="1">
            <a:spLocks/>
          </p:cNvSpPr>
          <p:nvPr/>
        </p:nvSpPr>
        <p:spPr>
          <a:xfrm>
            <a:off x="5733356" y="19"/>
            <a:ext cx="6458644" cy="567688"/>
          </a:xfrm>
          <a:prstGeom prst="rect">
            <a:avLst/>
          </a:prstGeom>
        </p:spPr>
        <p:txBody>
          <a:bodyPr vert="horz" lIns="91440" tIns="45720" rIns="91440" bIns="45720" rtlCol="0" anchor="b">
            <a:normAutofit fontScale="97500" lnSpcReduction="100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s-MX" sz="3600" b="1" dirty="0">
                <a:ln w="22225">
                  <a:solidFill>
                    <a:schemeClr val="accent2"/>
                  </a:solidFill>
                  <a:prstDash val="solid"/>
                </a:ln>
                <a:solidFill>
                  <a:schemeClr val="accent2">
                    <a:lumMod val="40000"/>
                    <a:lumOff val="60000"/>
                  </a:schemeClr>
                </a:solidFill>
              </a:rPr>
              <a:t>Asignación de Memoria Dinámica</a:t>
            </a:r>
            <a:endParaRPr lang="es-AR" sz="3600" b="1" dirty="0">
              <a:ln w="22225">
                <a:solidFill>
                  <a:schemeClr val="accent2"/>
                </a:solidFill>
                <a:prstDash val="solid"/>
              </a:ln>
              <a:solidFill>
                <a:schemeClr val="accent2">
                  <a:lumMod val="40000"/>
                  <a:lumOff val="60000"/>
                </a:schemeClr>
              </a:solidFill>
            </a:endParaRPr>
          </a:p>
        </p:txBody>
      </p:sp>
      <p:sp>
        <p:nvSpPr>
          <p:cNvPr id="13" name="Bocadillo nube: nube 12">
            <a:extLst>
              <a:ext uri="{FF2B5EF4-FFF2-40B4-BE49-F238E27FC236}">
                <a16:creationId xmlns:a16="http://schemas.microsoft.com/office/drawing/2014/main" id="{27DE9B9F-556B-DBF8-34EE-3D11C3E33BA9}"/>
              </a:ext>
            </a:extLst>
          </p:cNvPr>
          <p:cNvSpPr/>
          <p:nvPr/>
        </p:nvSpPr>
        <p:spPr>
          <a:xfrm>
            <a:off x="2525357" y="178231"/>
            <a:ext cx="1504395" cy="1001497"/>
          </a:xfrm>
          <a:prstGeom prst="cloudCallout">
            <a:avLst>
              <a:gd name="adj1" fmla="val -102507"/>
              <a:gd name="adj2" fmla="val 27310"/>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AR" dirty="0"/>
              <a:t>Ejemplo</a:t>
            </a:r>
          </a:p>
        </p:txBody>
      </p:sp>
      <p:pic>
        <p:nvPicPr>
          <p:cNvPr id="19" name="Imagen 18" descr="Empresario joven presentando">
            <a:extLst>
              <a:ext uri="{FF2B5EF4-FFF2-40B4-BE49-F238E27FC236}">
                <a16:creationId xmlns:a16="http://schemas.microsoft.com/office/drawing/2014/main" id="{35663D91-1A06-B3E5-EADB-AC379BC0AAF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flipH="1">
            <a:off x="953371" y="823539"/>
            <a:ext cx="1851273" cy="3189750"/>
          </a:xfrm>
          <a:prstGeom prst="rect">
            <a:avLst/>
          </a:prstGeom>
        </p:spPr>
      </p:pic>
      <p:pic>
        <p:nvPicPr>
          <p:cNvPr id="8" name="Imagen 7">
            <a:extLst>
              <a:ext uri="{FF2B5EF4-FFF2-40B4-BE49-F238E27FC236}">
                <a16:creationId xmlns:a16="http://schemas.microsoft.com/office/drawing/2014/main" id="{75085378-F1C6-6262-0E4F-C147D5EA00E4}"/>
              </a:ext>
            </a:extLst>
          </p:cNvPr>
          <p:cNvPicPr>
            <a:picLocks noChangeAspect="1"/>
          </p:cNvPicPr>
          <p:nvPr/>
        </p:nvPicPr>
        <p:blipFill>
          <a:blip r:embed="rId4"/>
          <a:stretch>
            <a:fillRect/>
          </a:stretch>
        </p:blipFill>
        <p:spPr>
          <a:xfrm>
            <a:off x="3282813" y="2016116"/>
            <a:ext cx="8618536" cy="567688"/>
          </a:xfrm>
          <a:prstGeom prst="rect">
            <a:avLst/>
          </a:prstGeom>
        </p:spPr>
      </p:pic>
    </p:spTree>
    <p:extLst>
      <p:ext uri="{BB962C8B-B14F-4D97-AF65-F5344CB8AC3E}">
        <p14:creationId xmlns:p14="http://schemas.microsoft.com/office/powerpoint/2010/main" val="420848919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6" name="Imagen 5" descr="Icono&#10;&#10;Descripción generada automáticamente">
            <a:extLst>
              <a:ext uri="{FF2B5EF4-FFF2-40B4-BE49-F238E27FC236}">
                <a16:creationId xmlns:a16="http://schemas.microsoft.com/office/drawing/2014/main" id="{655818C1-132D-9ED8-7C5E-F85E5FC405C9}"/>
              </a:ext>
            </a:extLst>
          </p:cNvPr>
          <p:cNvPicPr>
            <a:picLocks noChangeAspect="1"/>
          </p:cNvPicPr>
          <p:nvPr/>
        </p:nvPicPr>
        <p:blipFill rotWithShape="1">
          <a:blip r:embed="rId2">
            <a:extLst>
              <a:ext uri="{28A0092B-C50C-407E-A947-70E740481C1C}">
                <a14:useLocalDpi xmlns:a14="http://schemas.microsoft.com/office/drawing/2010/main" val="0"/>
              </a:ext>
            </a:extLst>
          </a:blip>
          <a:srcRect r="-2" b="-2"/>
          <a:stretch/>
        </p:blipFill>
        <p:spPr>
          <a:xfrm>
            <a:off x="103521" y="53888"/>
            <a:ext cx="1125840" cy="1125840"/>
          </a:xfrm>
          <a:custGeom>
            <a:avLst/>
            <a:gdLst/>
            <a:ahLst/>
            <a:cxnLst/>
            <a:rect l="l" t="t" r="r" b="b"/>
            <a:pathLst>
              <a:path w="3741748" h="3741748">
                <a:moveTo>
                  <a:pt x="1870874" y="0"/>
                </a:moveTo>
                <a:cubicBezTo>
                  <a:pt x="2904129" y="0"/>
                  <a:pt x="3741748" y="837619"/>
                  <a:pt x="3741748" y="1870874"/>
                </a:cubicBezTo>
                <a:cubicBezTo>
                  <a:pt x="3741748" y="2904129"/>
                  <a:pt x="2904129" y="3741748"/>
                  <a:pt x="1870874" y="3741748"/>
                </a:cubicBezTo>
                <a:cubicBezTo>
                  <a:pt x="837619" y="3741748"/>
                  <a:pt x="0" y="2904129"/>
                  <a:pt x="0" y="1870874"/>
                </a:cubicBezTo>
                <a:cubicBezTo>
                  <a:pt x="0" y="837619"/>
                  <a:pt x="837619" y="0"/>
                  <a:pt x="1870874" y="0"/>
                </a:cubicBezTo>
                <a:close/>
              </a:path>
            </a:pathLst>
          </a:custGeom>
        </p:spPr>
      </p:pic>
      <p:sp>
        <p:nvSpPr>
          <p:cNvPr id="10" name="CuadroTexto 9">
            <a:extLst>
              <a:ext uri="{FF2B5EF4-FFF2-40B4-BE49-F238E27FC236}">
                <a16:creationId xmlns:a16="http://schemas.microsoft.com/office/drawing/2014/main" id="{2756067A-BB3D-10B5-A6A6-9C1D36817CC0}"/>
              </a:ext>
            </a:extLst>
          </p:cNvPr>
          <p:cNvSpPr txBox="1"/>
          <p:nvPr/>
        </p:nvSpPr>
        <p:spPr>
          <a:xfrm>
            <a:off x="9916282" y="5960025"/>
            <a:ext cx="2275718" cy="923330"/>
          </a:xfrm>
          <a:prstGeom prst="rect">
            <a:avLst/>
          </a:prstGeom>
          <a:noFill/>
        </p:spPr>
        <p:txBody>
          <a:bodyPr wrap="square">
            <a:spAutoFit/>
          </a:bodyPr>
          <a:lstStyle/>
          <a:p>
            <a:r>
              <a:rPr lang="es-AR" dirty="0">
                <a:latin typeface="Arial Narrow" panose="020B0606020202030204" pitchFamily="34" charset="0"/>
              </a:rPr>
              <a:t>Profesores </a:t>
            </a:r>
          </a:p>
          <a:p>
            <a:r>
              <a:rPr lang="es-AR" dirty="0">
                <a:latin typeface="Arial Narrow" panose="020B0606020202030204" pitchFamily="34" charset="0"/>
              </a:rPr>
              <a:t>Ing. Israel Pavelek</a:t>
            </a:r>
          </a:p>
          <a:p>
            <a:r>
              <a:rPr lang="es-AR" dirty="0">
                <a:latin typeface="Arial Narrow" panose="020B0606020202030204" pitchFamily="34" charset="0"/>
              </a:rPr>
              <a:t>Ing. Behringer Alejandro</a:t>
            </a:r>
          </a:p>
        </p:txBody>
      </p:sp>
      <p:sp>
        <p:nvSpPr>
          <p:cNvPr id="11" name="CuadroTexto 10">
            <a:extLst>
              <a:ext uri="{FF2B5EF4-FFF2-40B4-BE49-F238E27FC236}">
                <a16:creationId xmlns:a16="http://schemas.microsoft.com/office/drawing/2014/main" id="{770EAE9D-3076-6DC4-39DE-54CF97BB65AB}"/>
              </a:ext>
            </a:extLst>
          </p:cNvPr>
          <p:cNvSpPr txBox="1"/>
          <p:nvPr/>
        </p:nvSpPr>
        <p:spPr>
          <a:xfrm>
            <a:off x="203261" y="5880782"/>
            <a:ext cx="2583024" cy="923330"/>
          </a:xfrm>
          <a:prstGeom prst="rect">
            <a:avLst/>
          </a:prstGeom>
          <a:noFill/>
        </p:spPr>
        <p:txBody>
          <a:bodyPr wrap="square">
            <a:spAutoFit/>
          </a:bodyPr>
          <a:lstStyle/>
          <a:p>
            <a:r>
              <a:rPr lang="es-AR" dirty="0">
                <a:latin typeface="Arial Narrow" panose="020B0606020202030204" pitchFamily="34" charset="0"/>
              </a:rPr>
              <a:t>Profesores JTP </a:t>
            </a:r>
          </a:p>
          <a:p>
            <a:r>
              <a:rPr lang="es-AR" dirty="0">
                <a:latin typeface="Arial Narrow" panose="020B0606020202030204" pitchFamily="34" charset="0"/>
              </a:rPr>
              <a:t>Miguel Silva</a:t>
            </a:r>
          </a:p>
          <a:p>
            <a:r>
              <a:rPr lang="es-AR" dirty="0">
                <a:latin typeface="Arial Narrow" panose="020B0606020202030204" pitchFamily="34" charset="0"/>
              </a:rPr>
              <a:t>Jonathan Pécora</a:t>
            </a:r>
          </a:p>
        </p:txBody>
      </p:sp>
      <p:sp>
        <p:nvSpPr>
          <p:cNvPr id="12" name="Título 1">
            <a:extLst>
              <a:ext uri="{FF2B5EF4-FFF2-40B4-BE49-F238E27FC236}">
                <a16:creationId xmlns:a16="http://schemas.microsoft.com/office/drawing/2014/main" id="{218AAE39-81A8-4236-E691-1C749D604129}"/>
              </a:ext>
            </a:extLst>
          </p:cNvPr>
          <p:cNvSpPr txBox="1">
            <a:spLocks/>
          </p:cNvSpPr>
          <p:nvPr/>
        </p:nvSpPr>
        <p:spPr>
          <a:xfrm>
            <a:off x="5733356" y="19"/>
            <a:ext cx="6458644" cy="567688"/>
          </a:xfrm>
          <a:prstGeom prst="rect">
            <a:avLst/>
          </a:prstGeom>
        </p:spPr>
        <p:txBody>
          <a:bodyPr vert="horz" lIns="91440" tIns="45720" rIns="91440" bIns="45720" rtlCol="0" anchor="b">
            <a:normAutofit fontScale="97500" lnSpcReduction="100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s-MX" sz="3600" b="1" dirty="0">
                <a:ln w="22225">
                  <a:solidFill>
                    <a:schemeClr val="accent2"/>
                  </a:solidFill>
                  <a:prstDash val="solid"/>
                </a:ln>
                <a:solidFill>
                  <a:schemeClr val="accent2">
                    <a:lumMod val="40000"/>
                    <a:lumOff val="60000"/>
                  </a:schemeClr>
                </a:solidFill>
              </a:rPr>
              <a:t>Asignación de Memoria Dinámica</a:t>
            </a:r>
            <a:endParaRPr lang="es-AR" sz="3600" b="1" dirty="0">
              <a:ln w="22225">
                <a:solidFill>
                  <a:schemeClr val="accent2"/>
                </a:solidFill>
                <a:prstDash val="solid"/>
              </a:ln>
              <a:solidFill>
                <a:schemeClr val="accent2">
                  <a:lumMod val="40000"/>
                  <a:lumOff val="60000"/>
                </a:schemeClr>
              </a:solidFill>
            </a:endParaRPr>
          </a:p>
        </p:txBody>
      </p:sp>
      <p:pic>
        <p:nvPicPr>
          <p:cNvPr id="19" name="Imagen 18" descr="Empresario joven presentando">
            <a:extLst>
              <a:ext uri="{FF2B5EF4-FFF2-40B4-BE49-F238E27FC236}">
                <a16:creationId xmlns:a16="http://schemas.microsoft.com/office/drawing/2014/main" id="{35663D91-1A06-B3E5-EADB-AC379BC0AAF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flipH="1">
            <a:off x="708195" y="3324656"/>
            <a:ext cx="786578" cy="1355276"/>
          </a:xfrm>
          <a:prstGeom prst="rect">
            <a:avLst/>
          </a:prstGeom>
        </p:spPr>
      </p:pic>
      <p:sp>
        <p:nvSpPr>
          <p:cNvPr id="4" name="CuadroTexto 3">
            <a:extLst>
              <a:ext uri="{FF2B5EF4-FFF2-40B4-BE49-F238E27FC236}">
                <a16:creationId xmlns:a16="http://schemas.microsoft.com/office/drawing/2014/main" id="{6A720A34-7C14-999C-1D5B-272802533539}"/>
              </a:ext>
            </a:extLst>
          </p:cNvPr>
          <p:cNvSpPr txBox="1"/>
          <p:nvPr/>
        </p:nvSpPr>
        <p:spPr>
          <a:xfrm>
            <a:off x="1907628" y="1186139"/>
            <a:ext cx="10058400" cy="5632311"/>
          </a:xfrm>
          <a:prstGeom prst="rect">
            <a:avLst/>
          </a:prstGeom>
          <a:noFill/>
        </p:spPr>
        <p:txBody>
          <a:bodyPr wrap="square">
            <a:spAutoFit/>
          </a:bodyPr>
          <a:lstStyle/>
          <a:p>
            <a:r>
              <a:rPr lang="es-AR" b="0" dirty="0">
                <a:solidFill>
                  <a:srgbClr val="C586C0"/>
                </a:solidFill>
                <a:effectLst/>
                <a:latin typeface="Consolas" panose="020B0609020204030204" pitchFamily="49" charset="0"/>
              </a:rPr>
              <a:t>#include</a:t>
            </a:r>
            <a:r>
              <a:rPr lang="es-AR" b="0" dirty="0">
                <a:solidFill>
                  <a:srgbClr val="569CD6"/>
                </a:solidFill>
                <a:effectLst/>
                <a:latin typeface="Consolas" panose="020B0609020204030204" pitchFamily="49" charset="0"/>
              </a:rPr>
              <a:t> </a:t>
            </a:r>
            <a:r>
              <a:rPr lang="es-AR" b="0" dirty="0">
                <a:solidFill>
                  <a:srgbClr val="CE9178"/>
                </a:solidFill>
                <a:effectLst/>
                <a:latin typeface="Consolas" panose="020B0609020204030204" pitchFamily="49" charset="0"/>
              </a:rPr>
              <a:t>&lt;</a:t>
            </a:r>
            <a:r>
              <a:rPr lang="es-AR" b="0" dirty="0" err="1">
                <a:solidFill>
                  <a:srgbClr val="CE9178"/>
                </a:solidFill>
                <a:effectLst/>
                <a:latin typeface="Consolas" panose="020B0609020204030204" pitchFamily="49" charset="0"/>
              </a:rPr>
              <a:t>stdio.h</a:t>
            </a:r>
            <a:r>
              <a:rPr lang="es-AR" b="0" dirty="0">
                <a:solidFill>
                  <a:srgbClr val="CE9178"/>
                </a:solidFill>
                <a:effectLst/>
                <a:latin typeface="Consolas" panose="020B0609020204030204" pitchFamily="49" charset="0"/>
              </a:rPr>
              <a:t>&gt;</a:t>
            </a:r>
            <a:endParaRPr lang="es-AR" b="0" dirty="0">
              <a:solidFill>
                <a:srgbClr val="CCCCCC"/>
              </a:solidFill>
              <a:effectLst/>
              <a:latin typeface="Consolas" panose="020B0609020204030204" pitchFamily="49" charset="0"/>
            </a:endParaRPr>
          </a:p>
          <a:p>
            <a:r>
              <a:rPr lang="es-AR" b="0" dirty="0">
                <a:solidFill>
                  <a:srgbClr val="C586C0"/>
                </a:solidFill>
                <a:effectLst/>
                <a:latin typeface="Consolas" panose="020B0609020204030204" pitchFamily="49" charset="0"/>
              </a:rPr>
              <a:t>#include</a:t>
            </a:r>
            <a:r>
              <a:rPr lang="es-AR" b="0" dirty="0">
                <a:solidFill>
                  <a:srgbClr val="569CD6"/>
                </a:solidFill>
                <a:effectLst/>
                <a:latin typeface="Consolas" panose="020B0609020204030204" pitchFamily="49" charset="0"/>
              </a:rPr>
              <a:t> </a:t>
            </a:r>
            <a:r>
              <a:rPr lang="es-AR" b="0" dirty="0">
                <a:solidFill>
                  <a:srgbClr val="CE9178"/>
                </a:solidFill>
                <a:effectLst/>
                <a:latin typeface="Consolas" panose="020B0609020204030204" pitchFamily="49" charset="0"/>
              </a:rPr>
              <a:t>&lt;</a:t>
            </a:r>
            <a:r>
              <a:rPr lang="es-AR" b="0" dirty="0" err="1">
                <a:solidFill>
                  <a:srgbClr val="CE9178"/>
                </a:solidFill>
                <a:effectLst/>
                <a:latin typeface="Consolas" panose="020B0609020204030204" pitchFamily="49" charset="0"/>
              </a:rPr>
              <a:t>stdlib.h</a:t>
            </a:r>
            <a:r>
              <a:rPr lang="es-AR" b="0" dirty="0">
                <a:solidFill>
                  <a:srgbClr val="CE9178"/>
                </a:solidFill>
                <a:effectLst/>
                <a:latin typeface="Consolas" panose="020B0609020204030204" pitchFamily="49" charset="0"/>
              </a:rPr>
              <a:t>&gt;</a:t>
            </a:r>
            <a:endParaRPr lang="es-AR" b="0" dirty="0">
              <a:solidFill>
                <a:srgbClr val="CCCCCC"/>
              </a:solidFill>
              <a:effectLst/>
              <a:latin typeface="Consolas" panose="020B0609020204030204" pitchFamily="49" charset="0"/>
            </a:endParaRPr>
          </a:p>
          <a:p>
            <a:br>
              <a:rPr lang="es-AR" b="0" dirty="0">
                <a:solidFill>
                  <a:srgbClr val="CCCCCC"/>
                </a:solidFill>
                <a:effectLst/>
                <a:latin typeface="Consolas" panose="020B0609020204030204" pitchFamily="49" charset="0"/>
              </a:rPr>
            </a:br>
            <a:r>
              <a:rPr lang="es-AR" b="0" dirty="0" err="1">
                <a:solidFill>
                  <a:srgbClr val="569CD6"/>
                </a:solidFill>
                <a:effectLst/>
                <a:latin typeface="Consolas" panose="020B0609020204030204" pitchFamily="49" charset="0"/>
              </a:rPr>
              <a:t>int</a:t>
            </a:r>
            <a:r>
              <a:rPr lang="es-AR" b="0" dirty="0">
                <a:solidFill>
                  <a:srgbClr val="CCCCCC"/>
                </a:solidFill>
                <a:effectLst/>
                <a:latin typeface="Consolas" panose="020B0609020204030204" pitchFamily="49" charset="0"/>
              </a:rPr>
              <a:t> </a:t>
            </a:r>
            <a:r>
              <a:rPr lang="es-AR" b="0" dirty="0" err="1">
                <a:solidFill>
                  <a:srgbClr val="DCDCAA"/>
                </a:solidFill>
                <a:effectLst/>
                <a:latin typeface="Consolas" panose="020B0609020204030204" pitchFamily="49" charset="0"/>
              </a:rPr>
              <a:t>main</a:t>
            </a:r>
            <a:r>
              <a:rPr lang="es-AR" b="0" dirty="0">
                <a:solidFill>
                  <a:srgbClr val="CCCCCC"/>
                </a:solidFill>
                <a:effectLst/>
                <a:latin typeface="Consolas" panose="020B0609020204030204" pitchFamily="49" charset="0"/>
              </a:rPr>
              <a:t>() {</a:t>
            </a:r>
          </a:p>
          <a:p>
            <a:r>
              <a:rPr lang="es-AR" b="0" dirty="0">
                <a:solidFill>
                  <a:srgbClr val="CCCCCC"/>
                </a:solidFill>
                <a:effectLst/>
                <a:latin typeface="Consolas" panose="020B0609020204030204" pitchFamily="49" charset="0"/>
              </a:rPr>
              <a:t>    </a:t>
            </a:r>
            <a:r>
              <a:rPr lang="es-AR" b="0" dirty="0" err="1">
                <a:solidFill>
                  <a:srgbClr val="569CD6"/>
                </a:solidFill>
                <a:effectLst/>
                <a:latin typeface="Consolas" panose="020B0609020204030204" pitchFamily="49" charset="0"/>
              </a:rPr>
              <a:t>char</a:t>
            </a:r>
            <a:r>
              <a:rPr lang="es-AR" b="0" dirty="0">
                <a:solidFill>
                  <a:srgbClr val="CCCCCC"/>
                </a:solidFill>
                <a:effectLst/>
                <a:latin typeface="Consolas" panose="020B0609020204030204" pitchFamily="49" charset="0"/>
              </a:rPr>
              <a:t> </a:t>
            </a:r>
            <a:r>
              <a:rPr lang="es-AR" b="0" dirty="0">
                <a:solidFill>
                  <a:srgbClr val="D4D4D4"/>
                </a:solidFill>
                <a:effectLst/>
                <a:latin typeface="Consolas" panose="020B0609020204030204" pitchFamily="49" charset="0"/>
              </a:rPr>
              <a:t>*</a:t>
            </a:r>
            <a:r>
              <a:rPr lang="es-AR" b="0" dirty="0">
                <a:solidFill>
                  <a:srgbClr val="9CDCFE"/>
                </a:solidFill>
                <a:effectLst/>
                <a:latin typeface="Consolas" panose="020B0609020204030204" pitchFamily="49" charset="0"/>
              </a:rPr>
              <a:t>cadena</a:t>
            </a:r>
            <a:r>
              <a:rPr lang="es-AR" b="0" dirty="0">
                <a:solidFill>
                  <a:srgbClr val="CCCCCC"/>
                </a:solidFill>
                <a:effectLst/>
                <a:latin typeface="Consolas" panose="020B0609020204030204" pitchFamily="49" charset="0"/>
              </a:rPr>
              <a:t> </a:t>
            </a:r>
            <a:r>
              <a:rPr lang="es-AR" b="0" dirty="0">
                <a:solidFill>
                  <a:srgbClr val="D4D4D4"/>
                </a:solidFill>
                <a:effectLst/>
                <a:latin typeface="Consolas" panose="020B0609020204030204" pitchFamily="49" charset="0"/>
              </a:rPr>
              <a:t>=</a:t>
            </a:r>
            <a:r>
              <a:rPr lang="es-AR" b="0" dirty="0">
                <a:solidFill>
                  <a:srgbClr val="CCCCCC"/>
                </a:solidFill>
                <a:effectLst/>
                <a:latin typeface="Consolas" panose="020B0609020204030204" pitchFamily="49" charset="0"/>
              </a:rPr>
              <a:t> </a:t>
            </a:r>
            <a:r>
              <a:rPr lang="es-AR" b="0" dirty="0">
                <a:solidFill>
                  <a:srgbClr val="569CD6"/>
                </a:solidFill>
                <a:effectLst/>
                <a:latin typeface="Consolas" panose="020B0609020204030204" pitchFamily="49" charset="0"/>
              </a:rPr>
              <a:t>NULL</a:t>
            </a:r>
            <a:r>
              <a:rPr lang="es-AR" b="0" dirty="0">
                <a:solidFill>
                  <a:srgbClr val="CCCCCC"/>
                </a:solidFill>
                <a:effectLst/>
                <a:latin typeface="Consolas" panose="020B0609020204030204" pitchFamily="49" charset="0"/>
              </a:rPr>
              <a:t>;</a:t>
            </a:r>
            <a:r>
              <a:rPr lang="es-AR" b="0" dirty="0">
                <a:solidFill>
                  <a:srgbClr val="6A9955"/>
                </a:solidFill>
                <a:effectLst/>
                <a:latin typeface="Consolas" panose="020B0609020204030204" pitchFamily="49" charset="0"/>
              </a:rPr>
              <a:t> // Inicializa un puntero a </a:t>
            </a:r>
            <a:r>
              <a:rPr lang="es-AR" b="0" dirty="0" err="1">
                <a:solidFill>
                  <a:srgbClr val="6A9955"/>
                </a:solidFill>
                <a:effectLst/>
                <a:latin typeface="Consolas" panose="020B0609020204030204" pitchFamily="49" charset="0"/>
              </a:rPr>
              <a:t>char</a:t>
            </a:r>
            <a:r>
              <a:rPr lang="es-AR" b="0" dirty="0">
                <a:solidFill>
                  <a:srgbClr val="6A9955"/>
                </a:solidFill>
                <a:effectLst/>
                <a:latin typeface="Consolas" panose="020B0609020204030204" pitchFamily="49" charset="0"/>
              </a:rPr>
              <a:t> (cadena) a NULL</a:t>
            </a:r>
            <a:endParaRPr lang="es-AR" b="0" dirty="0">
              <a:solidFill>
                <a:srgbClr val="CCCCCC"/>
              </a:solidFill>
              <a:effectLst/>
              <a:latin typeface="Consolas" panose="020B0609020204030204" pitchFamily="49" charset="0"/>
            </a:endParaRPr>
          </a:p>
          <a:p>
            <a:r>
              <a:rPr lang="es-AR" b="0" dirty="0">
                <a:solidFill>
                  <a:srgbClr val="CCCCCC"/>
                </a:solidFill>
                <a:effectLst/>
                <a:latin typeface="Consolas" panose="020B0609020204030204" pitchFamily="49" charset="0"/>
              </a:rPr>
              <a:t>    </a:t>
            </a:r>
            <a:r>
              <a:rPr lang="es-AR" b="0" dirty="0" err="1">
                <a:solidFill>
                  <a:srgbClr val="569CD6"/>
                </a:solidFill>
                <a:effectLst/>
                <a:latin typeface="Consolas" panose="020B0609020204030204" pitchFamily="49" charset="0"/>
              </a:rPr>
              <a:t>char</a:t>
            </a:r>
            <a:r>
              <a:rPr lang="es-AR" b="0" dirty="0">
                <a:solidFill>
                  <a:srgbClr val="CCCCCC"/>
                </a:solidFill>
                <a:effectLst/>
                <a:latin typeface="Consolas" panose="020B0609020204030204" pitchFamily="49" charset="0"/>
              </a:rPr>
              <a:t> </a:t>
            </a:r>
            <a:r>
              <a:rPr lang="es-AR" b="0" dirty="0" err="1">
                <a:solidFill>
                  <a:srgbClr val="9CDCFE"/>
                </a:solidFill>
                <a:effectLst/>
                <a:latin typeface="Consolas" panose="020B0609020204030204" pitchFamily="49" charset="0"/>
              </a:rPr>
              <a:t>caracter</a:t>
            </a:r>
            <a:r>
              <a:rPr lang="es-AR" b="0" dirty="0">
                <a:solidFill>
                  <a:srgbClr val="CCCCCC"/>
                </a:solidFill>
                <a:effectLst/>
                <a:latin typeface="Consolas" panose="020B0609020204030204" pitchFamily="49" charset="0"/>
              </a:rPr>
              <a:t>;</a:t>
            </a:r>
          </a:p>
          <a:p>
            <a:r>
              <a:rPr lang="es-AR" b="0" dirty="0">
                <a:solidFill>
                  <a:srgbClr val="CCCCCC"/>
                </a:solidFill>
                <a:effectLst/>
                <a:latin typeface="Consolas" panose="020B0609020204030204" pitchFamily="49" charset="0"/>
              </a:rPr>
              <a:t>    </a:t>
            </a:r>
            <a:r>
              <a:rPr lang="es-AR" b="0" dirty="0" err="1">
                <a:solidFill>
                  <a:srgbClr val="569CD6"/>
                </a:solidFill>
                <a:effectLst/>
                <a:latin typeface="Consolas" panose="020B0609020204030204" pitchFamily="49" charset="0"/>
              </a:rPr>
              <a:t>int</a:t>
            </a:r>
            <a:r>
              <a:rPr lang="es-AR" b="0" dirty="0">
                <a:solidFill>
                  <a:srgbClr val="CCCCCC"/>
                </a:solidFill>
                <a:effectLst/>
                <a:latin typeface="Consolas" panose="020B0609020204030204" pitchFamily="49" charset="0"/>
              </a:rPr>
              <a:t> </a:t>
            </a:r>
            <a:r>
              <a:rPr lang="es-AR" b="0" dirty="0">
                <a:solidFill>
                  <a:srgbClr val="9CDCFE"/>
                </a:solidFill>
                <a:effectLst/>
                <a:latin typeface="Consolas" panose="020B0609020204030204" pitchFamily="49" charset="0"/>
              </a:rPr>
              <a:t>longitud</a:t>
            </a:r>
            <a:r>
              <a:rPr lang="es-AR" b="0" dirty="0">
                <a:solidFill>
                  <a:srgbClr val="CCCCCC"/>
                </a:solidFill>
                <a:effectLst/>
                <a:latin typeface="Consolas" panose="020B0609020204030204" pitchFamily="49" charset="0"/>
              </a:rPr>
              <a:t> </a:t>
            </a:r>
            <a:r>
              <a:rPr lang="es-AR" b="0" dirty="0">
                <a:solidFill>
                  <a:srgbClr val="D4D4D4"/>
                </a:solidFill>
                <a:effectLst/>
                <a:latin typeface="Consolas" panose="020B0609020204030204" pitchFamily="49" charset="0"/>
              </a:rPr>
              <a:t>=</a:t>
            </a:r>
            <a:r>
              <a:rPr lang="es-AR" b="0" dirty="0">
                <a:solidFill>
                  <a:srgbClr val="CCCCCC"/>
                </a:solidFill>
                <a:effectLst/>
                <a:latin typeface="Consolas" panose="020B0609020204030204" pitchFamily="49" charset="0"/>
              </a:rPr>
              <a:t> </a:t>
            </a:r>
            <a:r>
              <a:rPr lang="es-AR" b="0" dirty="0">
                <a:solidFill>
                  <a:srgbClr val="B5CEA8"/>
                </a:solidFill>
                <a:effectLst/>
                <a:latin typeface="Consolas" panose="020B0609020204030204" pitchFamily="49" charset="0"/>
              </a:rPr>
              <a:t>0</a:t>
            </a:r>
            <a:r>
              <a:rPr lang="es-AR" b="0" dirty="0">
                <a:solidFill>
                  <a:srgbClr val="CCCCCC"/>
                </a:solidFill>
                <a:effectLst/>
                <a:latin typeface="Consolas" panose="020B0609020204030204" pitchFamily="49" charset="0"/>
              </a:rPr>
              <a:t>;</a:t>
            </a:r>
            <a:r>
              <a:rPr lang="es-AR" b="0" dirty="0">
                <a:solidFill>
                  <a:srgbClr val="6A9955"/>
                </a:solidFill>
                <a:effectLst/>
                <a:latin typeface="Consolas" panose="020B0609020204030204" pitchFamily="49" charset="0"/>
              </a:rPr>
              <a:t> // Inicializa la longitud de la cadena a 0</a:t>
            </a:r>
            <a:endParaRPr lang="es-AR" b="0" dirty="0">
              <a:solidFill>
                <a:srgbClr val="CCCCCC"/>
              </a:solidFill>
              <a:effectLst/>
              <a:latin typeface="Consolas" panose="020B0609020204030204" pitchFamily="49" charset="0"/>
            </a:endParaRPr>
          </a:p>
          <a:p>
            <a:r>
              <a:rPr lang="es-AR" b="0" dirty="0">
                <a:solidFill>
                  <a:srgbClr val="CCCCCC"/>
                </a:solidFill>
                <a:effectLst/>
                <a:latin typeface="Consolas" panose="020B0609020204030204" pitchFamily="49" charset="0"/>
              </a:rPr>
              <a:t>    </a:t>
            </a:r>
            <a:r>
              <a:rPr lang="es-AR" b="0" dirty="0" err="1">
                <a:solidFill>
                  <a:srgbClr val="569CD6"/>
                </a:solidFill>
                <a:effectLst/>
                <a:latin typeface="Consolas" panose="020B0609020204030204" pitchFamily="49" charset="0"/>
              </a:rPr>
              <a:t>int</a:t>
            </a:r>
            <a:r>
              <a:rPr lang="es-AR" b="0" dirty="0">
                <a:solidFill>
                  <a:srgbClr val="CCCCCC"/>
                </a:solidFill>
                <a:effectLst/>
                <a:latin typeface="Consolas" panose="020B0609020204030204" pitchFamily="49" charset="0"/>
              </a:rPr>
              <a:t> </a:t>
            </a:r>
            <a:r>
              <a:rPr lang="es-AR" b="0" dirty="0">
                <a:solidFill>
                  <a:srgbClr val="9CDCFE"/>
                </a:solidFill>
                <a:effectLst/>
                <a:latin typeface="Consolas" panose="020B0609020204030204" pitchFamily="49" charset="0"/>
              </a:rPr>
              <a:t>capacidad</a:t>
            </a:r>
            <a:r>
              <a:rPr lang="es-AR" b="0" dirty="0">
                <a:solidFill>
                  <a:srgbClr val="CCCCCC"/>
                </a:solidFill>
                <a:effectLst/>
                <a:latin typeface="Consolas" panose="020B0609020204030204" pitchFamily="49" charset="0"/>
              </a:rPr>
              <a:t> </a:t>
            </a:r>
            <a:r>
              <a:rPr lang="es-AR" b="0" dirty="0">
                <a:solidFill>
                  <a:srgbClr val="D4D4D4"/>
                </a:solidFill>
                <a:effectLst/>
                <a:latin typeface="Consolas" panose="020B0609020204030204" pitchFamily="49" charset="0"/>
              </a:rPr>
              <a:t>=</a:t>
            </a:r>
            <a:r>
              <a:rPr lang="es-AR" b="0" dirty="0">
                <a:solidFill>
                  <a:srgbClr val="CCCCCC"/>
                </a:solidFill>
                <a:effectLst/>
                <a:latin typeface="Consolas" panose="020B0609020204030204" pitchFamily="49" charset="0"/>
              </a:rPr>
              <a:t> </a:t>
            </a:r>
            <a:r>
              <a:rPr lang="es-AR" b="0" dirty="0">
                <a:solidFill>
                  <a:srgbClr val="B5CEA8"/>
                </a:solidFill>
                <a:effectLst/>
                <a:latin typeface="Consolas" panose="020B0609020204030204" pitchFamily="49" charset="0"/>
              </a:rPr>
              <a:t>10</a:t>
            </a:r>
            <a:r>
              <a:rPr lang="es-AR" b="0" dirty="0">
                <a:solidFill>
                  <a:srgbClr val="CCCCCC"/>
                </a:solidFill>
                <a:effectLst/>
                <a:latin typeface="Consolas" panose="020B0609020204030204" pitchFamily="49" charset="0"/>
              </a:rPr>
              <a:t>;</a:t>
            </a:r>
            <a:r>
              <a:rPr lang="es-AR" b="0" dirty="0">
                <a:solidFill>
                  <a:srgbClr val="6A9955"/>
                </a:solidFill>
                <a:effectLst/>
                <a:latin typeface="Consolas" panose="020B0609020204030204" pitchFamily="49" charset="0"/>
              </a:rPr>
              <a:t> // Tamaño inicial de la memoria asignada</a:t>
            </a:r>
            <a:endParaRPr lang="es-AR" b="0" dirty="0">
              <a:solidFill>
                <a:srgbClr val="CCCCCC"/>
              </a:solidFill>
              <a:effectLst/>
              <a:latin typeface="Consolas" panose="020B0609020204030204" pitchFamily="49" charset="0"/>
            </a:endParaRPr>
          </a:p>
          <a:p>
            <a:br>
              <a:rPr lang="es-AR" b="0" dirty="0">
                <a:solidFill>
                  <a:srgbClr val="CCCCCC"/>
                </a:solidFill>
                <a:effectLst/>
                <a:latin typeface="Consolas" panose="020B0609020204030204" pitchFamily="49" charset="0"/>
              </a:rPr>
            </a:br>
            <a:r>
              <a:rPr lang="es-AR" b="0" dirty="0">
                <a:solidFill>
                  <a:srgbClr val="CCCCCC"/>
                </a:solidFill>
                <a:effectLst/>
                <a:latin typeface="Consolas" panose="020B0609020204030204" pitchFamily="49" charset="0"/>
              </a:rPr>
              <a:t>    </a:t>
            </a:r>
            <a:r>
              <a:rPr lang="es-AR" b="0" dirty="0">
                <a:solidFill>
                  <a:srgbClr val="9CDCFE"/>
                </a:solidFill>
                <a:effectLst/>
                <a:latin typeface="Consolas" panose="020B0609020204030204" pitchFamily="49" charset="0"/>
              </a:rPr>
              <a:t>cadena</a:t>
            </a:r>
            <a:r>
              <a:rPr lang="es-AR" b="0" dirty="0">
                <a:solidFill>
                  <a:srgbClr val="CCCCCC"/>
                </a:solidFill>
                <a:effectLst/>
                <a:latin typeface="Consolas" panose="020B0609020204030204" pitchFamily="49" charset="0"/>
              </a:rPr>
              <a:t> </a:t>
            </a:r>
            <a:r>
              <a:rPr lang="es-AR" b="0" dirty="0">
                <a:solidFill>
                  <a:srgbClr val="D4D4D4"/>
                </a:solidFill>
                <a:effectLst/>
                <a:latin typeface="Consolas" panose="020B0609020204030204" pitchFamily="49" charset="0"/>
              </a:rPr>
              <a:t>=</a:t>
            </a:r>
            <a:r>
              <a:rPr lang="es-AR" b="0" dirty="0">
                <a:solidFill>
                  <a:srgbClr val="CCCCCC"/>
                </a:solidFill>
                <a:effectLst/>
                <a:latin typeface="Consolas" panose="020B0609020204030204" pitchFamily="49" charset="0"/>
              </a:rPr>
              <a:t> (</a:t>
            </a:r>
            <a:r>
              <a:rPr lang="es-AR" b="0" dirty="0" err="1">
                <a:solidFill>
                  <a:srgbClr val="569CD6"/>
                </a:solidFill>
                <a:effectLst/>
                <a:latin typeface="Consolas" panose="020B0609020204030204" pitchFamily="49" charset="0"/>
              </a:rPr>
              <a:t>char</a:t>
            </a:r>
            <a:r>
              <a:rPr lang="es-AR" b="0" dirty="0">
                <a:solidFill>
                  <a:srgbClr val="CCCCCC"/>
                </a:solidFill>
                <a:effectLst/>
                <a:latin typeface="Consolas" panose="020B0609020204030204" pitchFamily="49" charset="0"/>
              </a:rPr>
              <a:t> </a:t>
            </a:r>
            <a:r>
              <a:rPr lang="es-AR" b="0" dirty="0">
                <a:solidFill>
                  <a:srgbClr val="D4D4D4"/>
                </a:solidFill>
                <a:effectLst/>
                <a:latin typeface="Consolas" panose="020B0609020204030204" pitchFamily="49" charset="0"/>
              </a:rPr>
              <a:t>*</a:t>
            </a:r>
            <a:r>
              <a:rPr lang="es-AR" b="0" dirty="0">
                <a:solidFill>
                  <a:srgbClr val="CCCCCC"/>
                </a:solidFill>
                <a:effectLst/>
                <a:latin typeface="Consolas" panose="020B0609020204030204" pitchFamily="49" charset="0"/>
              </a:rPr>
              <a:t>)</a:t>
            </a:r>
            <a:r>
              <a:rPr lang="es-AR" b="0" dirty="0" err="1">
                <a:solidFill>
                  <a:srgbClr val="DCDCAA"/>
                </a:solidFill>
                <a:effectLst/>
                <a:latin typeface="Consolas" panose="020B0609020204030204" pitchFamily="49" charset="0"/>
              </a:rPr>
              <a:t>malloc</a:t>
            </a:r>
            <a:r>
              <a:rPr lang="es-AR" b="0" dirty="0">
                <a:solidFill>
                  <a:srgbClr val="CCCCCC"/>
                </a:solidFill>
                <a:effectLst/>
                <a:latin typeface="Consolas" panose="020B0609020204030204" pitchFamily="49" charset="0"/>
              </a:rPr>
              <a:t>(</a:t>
            </a:r>
            <a:r>
              <a:rPr lang="es-AR" b="0" dirty="0">
                <a:solidFill>
                  <a:srgbClr val="9CDCFE"/>
                </a:solidFill>
                <a:effectLst/>
                <a:latin typeface="Consolas" panose="020B0609020204030204" pitchFamily="49" charset="0"/>
              </a:rPr>
              <a:t>capacidad</a:t>
            </a:r>
            <a:r>
              <a:rPr lang="es-AR" b="0" dirty="0">
                <a:solidFill>
                  <a:srgbClr val="CCCCCC"/>
                </a:solidFill>
                <a:effectLst/>
                <a:latin typeface="Consolas" panose="020B0609020204030204" pitchFamily="49" charset="0"/>
              </a:rPr>
              <a:t> </a:t>
            </a:r>
            <a:r>
              <a:rPr lang="es-AR" b="0" dirty="0">
                <a:solidFill>
                  <a:srgbClr val="D4D4D4"/>
                </a:solidFill>
                <a:effectLst/>
                <a:latin typeface="Consolas" panose="020B0609020204030204" pitchFamily="49" charset="0"/>
              </a:rPr>
              <a:t>*</a:t>
            </a:r>
            <a:r>
              <a:rPr lang="es-AR" b="0" dirty="0">
                <a:solidFill>
                  <a:srgbClr val="CCCCCC"/>
                </a:solidFill>
                <a:effectLst/>
                <a:latin typeface="Consolas" panose="020B0609020204030204" pitchFamily="49" charset="0"/>
              </a:rPr>
              <a:t> </a:t>
            </a:r>
            <a:r>
              <a:rPr lang="es-AR" b="0" dirty="0" err="1">
                <a:solidFill>
                  <a:srgbClr val="569CD6"/>
                </a:solidFill>
                <a:effectLst/>
                <a:latin typeface="Consolas" panose="020B0609020204030204" pitchFamily="49" charset="0"/>
              </a:rPr>
              <a:t>sizeof</a:t>
            </a:r>
            <a:r>
              <a:rPr lang="es-AR" b="0" dirty="0">
                <a:solidFill>
                  <a:srgbClr val="CCCCCC"/>
                </a:solidFill>
                <a:effectLst/>
                <a:latin typeface="Consolas" panose="020B0609020204030204" pitchFamily="49" charset="0"/>
              </a:rPr>
              <a:t>(</a:t>
            </a:r>
            <a:r>
              <a:rPr lang="es-AR" b="0" dirty="0" err="1">
                <a:solidFill>
                  <a:srgbClr val="569CD6"/>
                </a:solidFill>
                <a:effectLst/>
                <a:latin typeface="Consolas" panose="020B0609020204030204" pitchFamily="49" charset="0"/>
              </a:rPr>
              <a:t>char</a:t>
            </a:r>
            <a:r>
              <a:rPr lang="es-AR" b="0" dirty="0">
                <a:solidFill>
                  <a:srgbClr val="CCCCCC"/>
                </a:solidFill>
                <a:effectLst/>
                <a:latin typeface="Consolas" panose="020B0609020204030204" pitchFamily="49" charset="0"/>
              </a:rPr>
              <a:t>));</a:t>
            </a:r>
          </a:p>
          <a:p>
            <a:r>
              <a:rPr lang="es-AR" dirty="0">
                <a:solidFill>
                  <a:srgbClr val="C586C0"/>
                </a:solidFill>
                <a:latin typeface="Consolas" panose="020B0609020204030204" pitchFamily="49" charset="0"/>
              </a:rPr>
              <a:t>    </a:t>
            </a:r>
            <a:r>
              <a:rPr lang="es-AR" b="0" dirty="0" err="1">
                <a:solidFill>
                  <a:srgbClr val="C586C0"/>
                </a:solidFill>
                <a:effectLst/>
                <a:latin typeface="Consolas" panose="020B0609020204030204" pitchFamily="49" charset="0"/>
              </a:rPr>
              <a:t>if</a:t>
            </a:r>
            <a:r>
              <a:rPr lang="es-AR" b="0" dirty="0">
                <a:solidFill>
                  <a:srgbClr val="CCCCCC"/>
                </a:solidFill>
                <a:effectLst/>
                <a:latin typeface="Consolas" panose="020B0609020204030204" pitchFamily="49" charset="0"/>
              </a:rPr>
              <a:t> (</a:t>
            </a:r>
            <a:r>
              <a:rPr lang="es-AR" b="0" dirty="0">
                <a:solidFill>
                  <a:srgbClr val="9CDCFE"/>
                </a:solidFill>
                <a:effectLst/>
                <a:latin typeface="Consolas" panose="020B0609020204030204" pitchFamily="49" charset="0"/>
              </a:rPr>
              <a:t>cadena</a:t>
            </a:r>
            <a:r>
              <a:rPr lang="es-AR" b="0" dirty="0">
                <a:solidFill>
                  <a:srgbClr val="CCCCCC"/>
                </a:solidFill>
                <a:effectLst/>
                <a:latin typeface="Consolas" panose="020B0609020204030204" pitchFamily="49" charset="0"/>
              </a:rPr>
              <a:t> </a:t>
            </a:r>
            <a:r>
              <a:rPr lang="es-AR" b="0" dirty="0">
                <a:solidFill>
                  <a:srgbClr val="D4D4D4"/>
                </a:solidFill>
                <a:effectLst/>
                <a:latin typeface="Consolas" panose="020B0609020204030204" pitchFamily="49" charset="0"/>
              </a:rPr>
              <a:t>==</a:t>
            </a:r>
            <a:r>
              <a:rPr lang="es-AR" b="0" dirty="0">
                <a:solidFill>
                  <a:srgbClr val="CCCCCC"/>
                </a:solidFill>
                <a:effectLst/>
                <a:latin typeface="Consolas" panose="020B0609020204030204" pitchFamily="49" charset="0"/>
              </a:rPr>
              <a:t> </a:t>
            </a:r>
            <a:r>
              <a:rPr lang="es-AR" b="0" dirty="0">
                <a:solidFill>
                  <a:srgbClr val="569CD6"/>
                </a:solidFill>
                <a:effectLst/>
                <a:latin typeface="Consolas" panose="020B0609020204030204" pitchFamily="49" charset="0"/>
              </a:rPr>
              <a:t>NULL</a:t>
            </a:r>
            <a:r>
              <a:rPr lang="es-AR" b="0" dirty="0">
                <a:solidFill>
                  <a:srgbClr val="CCCCCC"/>
                </a:solidFill>
                <a:effectLst/>
                <a:latin typeface="Consolas" panose="020B0609020204030204" pitchFamily="49" charset="0"/>
              </a:rPr>
              <a:t>) {</a:t>
            </a:r>
          </a:p>
          <a:p>
            <a:r>
              <a:rPr lang="es-AR" b="0" dirty="0">
                <a:solidFill>
                  <a:srgbClr val="CCCCCC"/>
                </a:solidFill>
                <a:effectLst/>
                <a:latin typeface="Consolas" panose="020B0609020204030204" pitchFamily="49" charset="0"/>
              </a:rPr>
              <a:t>        </a:t>
            </a:r>
            <a:r>
              <a:rPr lang="es-AR" b="0" dirty="0" err="1">
                <a:solidFill>
                  <a:srgbClr val="DCDCAA"/>
                </a:solidFill>
                <a:effectLst/>
                <a:latin typeface="Consolas" panose="020B0609020204030204" pitchFamily="49" charset="0"/>
              </a:rPr>
              <a:t>printf</a:t>
            </a:r>
            <a:r>
              <a:rPr lang="es-AR" b="0" dirty="0">
                <a:solidFill>
                  <a:srgbClr val="CCCCCC"/>
                </a:solidFill>
                <a:effectLst/>
                <a:latin typeface="Consolas" panose="020B0609020204030204" pitchFamily="49" charset="0"/>
              </a:rPr>
              <a:t>(</a:t>
            </a:r>
            <a:r>
              <a:rPr lang="es-AR" b="0" dirty="0">
                <a:solidFill>
                  <a:srgbClr val="CE9178"/>
                </a:solidFill>
                <a:effectLst/>
                <a:latin typeface="Consolas" panose="020B0609020204030204" pitchFamily="49" charset="0"/>
              </a:rPr>
              <a:t>"Error: No se pudo asignar memoria dinámica.</a:t>
            </a:r>
            <a:r>
              <a:rPr lang="es-AR" b="0" dirty="0">
                <a:solidFill>
                  <a:srgbClr val="D7BA7D"/>
                </a:solidFill>
                <a:effectLst/>
                <a:latin typeface="Consolas" panose="020B0609020204030204" pitchFamily="49" charset="0"/>
              </a:rPr>
              <a:t>\n</a:t>
            </a:r>
            <a:r>
              <a:rPr lang="es-AR" b="0" dirty="0">
                <a:solidFill>
                  <a:srgbClr val="CE9178"/>
                </a:solidFill>
                <a:effectLst/>
                <a:latin typeface="Consolas" panose="020B0609020204030204" pitchFamily="49" charset="0"/>
              </a:rPr>
              <a:t>"</a:t>
            </a:r>
            <a:r>
              <a:rPr lang="es-AR" b="0" dirty="0">
                <a:solidFill>
                  <a:srgbClr val="CCCCCC"/>
                </a:solidFill>
                <a:effectLst/>
                <a:latin typeface="Consolas" panose="020B0609020204030204" pitchFamily="49" charset="0"/>
              </a:rPr>
              <a:t>);</a:t>
            </a:r>
          </a:p>
          <a:p>
            <a:r>
              <a:rPr lang="es-AR" b="0" dirty="0">
                <a:solidFill>
                  <a:srgbClr val="CCCCCC"/>
                </a:solidFill>
                <a:effectLst/>
                <a:latin typeface="Consolas" panose="020B0609020204030204" pitchFamily="49" charset="0"/>
              </a:rPr>
              <a:t>        </a:t>
            </a:r>
            <a:r>
              <a:rPr lang="es-AR" b="0" dirty="0" err="1">
                <a:solidFill>
                  <a:srgbClr val="C586C0"/>
                </a:solidFill>
                <a:effectLst/>
                <a:latin typeface="Consolas" panose="020B0609020204030204" pitchFamily="49" charset="0"/>
              </a:rPr>
              <a:t>return</a:t>
            </a:r>
            <a:r>
              <a:rPr lang="es-AR" b="0" dirty="0">
                <a:solidFill>
                  <a:srgbClr val="CCCCCC"/>
                </a:solidFill>
                <a:effectLst/>
                <a:latin typeface="Consolas" panose="020B0609020204030204" pitchFamily="49" charset="0"/>
              </a:rPr>
              <a:t> </a:t>
            </a:r>
            <a:r>
              <a:rPr lang="es-AR" b="0" dirty="0">
                <a:solidFill>
                  <a:srgbClr val="B5CEA8"/>
                </a:solidFill>
                <a:effectLst/>
                <a:latin typeface="Consolas" panose="020B0609020204030204" pitchFamily="49" charset="0"/>
              </a:rPr>
              <a:t>1</a:t>
            </a:r>
            <a:r>
              <a:rPr lang="es-AR" b="0" dirty="0">
                <a:solidFill>
                  <a:srgbClr val="CCCCCC"/>
                </a:solidFill>
                <a:effectLst/>
                <a:latin typeface="Consolas" panose="020B0609020204030204" pitchFamily="49" charset="0"/>
              </a:rPr>
              <a:t>;</a:t>
            </a:r>
          </a:p>
          <a:p>
            <a:r>
              <a:rPr lang="es-AR" b="0" dirty="0">
                <a:solidFill>
                  <a:srgbClr val="CCCCCC"/>
                </a:solidFill>
                <a:effectLst/>
                <a:latin typeface="Consolas" panose="020B0609020204030204" pitchFamily="49" charset="0"/>
              </a:rPr>
              <a:t>    }</a:t>
            </a:r>
          </a:p>
          <a:p>
            <a:r>
              <a:rPr lang="es-AR" dirty="0">
                <a:solidFill>
                  <a:srgbClr val="DCDCAA"/>
                </a:solidFill>
                <a:latin typeface="Consolas" panose="020B0609020204030204" pitchFamily="49" charset="0"/>
              </a:rPr>
              <a:t>    </a:t>
            </a:r>
            <a:r>
              <a:rPr lang="es-AR" b="0" dirty="0" err="1">
                <a:solidFill>
                  <a:srgbClr val="DCDCAA"/>
                </a:solidFill>
                <a:effectLst/>
                <a:latin typeface="Consolas" panose="020B0609020204030204" pitchFamily="49" charset="0"/>
              </a:rPr>
              <a:t>printf</a:t>
            </a:r>
            <a:r>
              <a:rPr lang="es-AR" b="0" dirty="0">
                <a:solidFill>
                  <a:srgbClr val="CCCCCC"/>
                </a:solidFill>
                <a:effectLst/>
                <a:latin typeface="Consolas" panose="020B0609020204030204" pitchFamily="49" charset="0"/>
              </a:rPr>
              <a:t>(</a:t>
            </a:r>
            <a:r>
              <a:rPr lang="es-AR" b="0" dirty="0">
                <a:solidFill>
                  <a:srgbClr val="CE9178"/>
                </a:solidFill>
                <a:effectLst/>
                <a:latin typeface="Consolas" panose="020B0609020204030204" pitchFamily="49" charset="0"/>
              </a:rPr>
              <a:t>"Ingresa caracteres (presiona Enter para finalizar):</a:t>
            </a:r>
            <a:r>
              <a:rPr lang="es-AR" b="0" dirty="0">
                <a:solidFill>
                  <a:srgbClr val="D7BA7D"/>
                </a:solidFill>
                <a:effectLst/>
                <a:latin typeface="Consolas" panose="020B0609020204030204" pitchFamily="49" charset="0"/>
              </a:rPr>
              <a:t>\n</a:t>
            </a:r>
            <a:r>
              <a:rPr lang="es-AR" b="0" dirty="0">
                <a:solidFill>
                  <a:srgbClr val="CE9178"/>
                </a:solidFill>
                <a:effectLst/>
                <a:latin typeface="Consolas" panose="020B0609020204030204" pitchFamily="49" charset="0"/>
              </a:rPr>
              <a:t>"</a:t>
            </a:r>
            <a:r>
              <a:rPr lang="es-AR" b="0" dirty="0">
                <a:solidFill>
                  <a:srgbClr val="CCCCCC"/>
                </a:solidFill>
                <a:effectLst/>
                <a:latin typeface="Consolas" panose="020B0609020204030204" pitchFamily="49" charset="0"/>
              </a:rPr>
              <a:t>);</a:t>
            </a:r>
          </a:p>
          <a:p>
            <a:r>
              <a:rPr lang="es-AR" b="0" dirty="0">
                <a:solidFill>
                  <a:srgbClr val="CCCCCC"/>
                </a:solidFill>
                <a:effectLst/>
                <a:latin typeface="Consolas" panose="020B0609020204030204" pitchFamily="49" charset="0"/>
              </a:rPr>
              <a:t>    </a:t>
            </a:r>
            <a:r>
              <a:rPr lang="es-AR" b="0" dirty="0">
                <a:solidFill>
                  <a:srgbClr val="6A9955"/>
                </a:solidFill>
                <a:effectLst/>
                <a:latin typeface="Consolas" panose="020B0609020204030204" pitchFamily="49" charset="0"/>
              </a:rPr>
              <a:t>// Lee caracteres hasta que se presiona Enter (tecla '\n')</a:t>
            </a:r>
            <a:endParaRPr lang="es-AR" b="0" dirty="0">
              <a:solidFill>
                <a:srgbClr val="CCCCCC"/>
              </a:solidFill>
              <a:effectLst/>
              <a:latin typeface="Consolas" panose="020B0609020204030204" pitchFamily="49" charset="0"/>
            </a:endParaRPr>
          </a:p>
          <a:p>
            <a:endParaRPr lang="es-AR" b="0" dirty="0">
              <a:solidFill>
                <a:srgbClr val="CCCCCC"/>
              </a:solidFill>
              <a:effectLst/>
              <a:latin typeface="Consolas" panose="020B0609020204030204" pitchFamily="49" charset="0"/>
            </a:endParaRPr>
          </a:p>
          <a:p>
            <a:br>
              <a:rPr lang="es-AR" b="0" dirty="0">
                <a:solidFill>
                  <a:srgbClr val="CCCCCC"/>
                </a:solidFill>
                <a:effectLst/>
                <a:latin typeface="Consolas" panose="020B0609020204030204" pitchFamily="49" charset="0"/>
              </a:rPr>
            </a:br>
            <a:endParaRPr lang="es-AR" b="0" dirty="0">
              <a:solidFill>
                <a:srgbClr val="CCCCCC"/>
              </a:solidFill>
              <a:effectLst/>
              <a:latin typeface="Consolas" panose="020B0609020204030204" pitchFamily="49" charset="0"/>
            </a:endParaRPr>
          </a:p>
          <a:p>
            <a:endParaRPr lang="es-AR" b="0" dirty="0">
              <a:solidFill>
                <a:srgbClr val="CCCCCC"/>
              </a:solidFill>
              <a:effectLst/>
              <a:latin typeface="Consolas" panose="020B0609020204030204" pitchFamily="49" charset="0"/>
            </a:endParaRPr>
          </a:p>
        </p:txBody>
      </p:sp>
    </p:spTree>
    <p:extLst>
      <p:ext uri="{BB962C8B-B14F-4D97-AF65-F5344CB8AC3E}">
        <p14:creationId xmlns:p14="http://schemas.microsoft.com/office/powerpoint/2010/main" val="160691138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6" name="Imagen 5" descr="Icono&#10;&#10;Descripción generada automáticamente">
            <a:extLst>
              <a:ext uri="{FF2B5EF4-FFF2-40B4-BE49-F238E27FC236}">
                <a16:creationId xmlns:a16="http://schemas.microsoft.com/office/drawing/2014/main" id="{655818C1-132D-9ED8-7C5E-F85E5FC405C9}"/>
              </a:ext>
            </a:extLst>
          </p:cNvPr>
          <p:cNvPicPr>
            <a:picLocks noChangeAspect="1"/>
          </p:cNvPicPr>
          <p:nvPr/>
        </p:nvPicPr>
        <p:blipFill rotWithShape="1">
          <a:blip r:embed="rId2">
            <a:extLst>
              <a:ext uri="{28A0092B-C50C-407E-A947-70E740481C1C}">
                <a14:useLocalDpi xmlns:a14="http://schemas.microsoft.com/office/drawing/2010/main" val="0"/>
              </a:ext>
            </a:extLst>
          </a:blip>
          <a:srcRect r="-2" b="-2"/>
          <a:stretch/>
        </p:blipFill>
        <p:spPr>
          <a:xfrm>
            <a:off x="103521" y="53888"/>
            <a:ext cx="1125840" cy="1125840"/>
          </a:xfrm>
          <a:custGeom>
            <a:avLst/>
            <a:gdLst/>
            <a:ahLst/>
            <a:cxnLst/>
            <a:rect l="l" t="t" r="r" b="b"/>
            <a:pathLst>
              <a:path w="3741748" h="3741748">
                <a:moveTo>
                  <a:pt x="1870874" y="0"/>
                </a:moveTo>
                <a:cubicBezTo>
                  <a:pt x="2904129" y="0"/>
                  <a:pt x="3741748" y="837619"/>
                  <a:pt x="3741748" y="1870874"/>
                </a:cubicBezTo>
                <a:cubicBezTo>
                  <a:pt x="3741748" y="2904129"/>
                  <a:pt x="2904129" y="3741748"/>
                  <a:pt x="1870874" y="3741748"/>
                </a:cubicBezTo>
                <a:cubicBezTo>
                  <a:pt x="837619" y="3741748"/>
                  <a:pt x="0" y="2904129"/>
                  <a:pt x="0" y="1870874"/>
                </a:cubicBezTo>
                <a:cubicBezTo>
                  <a:pt x="0" y="837619"/>
                  <a:pt x="837619" y="0"/>
                  <a:pt x="1870874" y="0"/>
                </a:cubicBezTo>
                <a:close/>
              </a:path>
            </a:pathLst>
          </a:custGeom>
        </p:spPr>
      </p:pic>
      <p:sp>
        <p:nvSpPr>
          <p:cNvPr id="10" name="CuadroTexto 9">
            <a:extLst>
              <a:ext uri="{FF2B5EF4-FFF2-40B4-BE49-F238E27FC236}">
                <a16:creationId xmlns:a16="http://schemas.microsoft.com/office/drawing/2014/main" id="{2756067A-BB3D-10B5-A6A6-9C1D36817CC0}"/>
              </a:ext>
            </a:extLst>
          </p:cNvPr>
          <p:cNvSpPr txBox="1"/>
          <p:nvPr/>
        </p:nvSpPr>
        <p:spPr>
          <a:xfrm>
            <a:off x="9916282" y="5960025"/>
            <a:ext cx="2275718" cy="923330"/>
          </a:xfrm>
          <a:prstGeom prst="rect">
            <a:avLst/>
          </a:prstGeom>
          <a:noFill/>
        </p:spPr>
        <p:txBody>
          <a:bodyPr wrap="square">
            <a:spAutoFit/>
          </a:bodyPr>
          <a:lstStyle/>
          <a:p>
            <a:r>
              <a:rPr lang="es-AR" dirty="0">
                <a:latin typeface="Arial Narrow" panose="020B0606020202030204" pitchFamily="34" charset="0"/>
              </a:rPr>
              <a:t>Profesores </a:t>
            </a:r>
          </a:p>
          <a:p>
            <a:r>
              <a:rPr lang="es-AR" dirty="0">
                <a:latin typeface="Arial Narrow" panose="020B0606020202030204" pitchFamily="34" charset="0"/>
              </a:rPr>
              <a:t>Ing. Israel Pavelek</a:t>
            </a:r>
          </a:p>
          <a:p>
            <a:r>
              <a:rPr lang="es-AR" dirty="0">
                <a:latin typeface="Arial Narrow" panose="020B0606020202030204" pitchFamily="34" charset="0"/>
              </a:rPr>
              <a:t>Ing. Behringer Alejandro</a:t>
            </a:r>
          </a:p>
        </p:txBody>
      </p:sp>
      <p:sp>
        <p:nvSpPr>
          <p:cNvPr id="11" name="CuadroTexto 10">
            <a:extLst>
              <a:ext uri="{FF2B5EF4-FFF2-40B4-BE49-F238E27FC236}">
                <a16:creationId xmlns:a16="http://schemas.microsoft.com/office/drawing/2014/main" id="{770EAE9D-3076-6DC4-39DE-54CF97BB65AB}"/>
              </a:ext>
            </a:extLst>
          </p:cNvPr>
          <p:cNvSpPr txBox="1"/>
          <p:nvPr/>
        </p:nvSpPr>
        <p:spPr>
          <a:xfrm>
            <a:off x="203261" y="5880782"/>
            <a:ext cx="2583024" cy="923330"/>
          </a:xfrm>
          <a:prstGeom prst="rect">
            <a:avLst/>
          </a:prstGeom>
          <a:noFill/>
        </p:spPr>
        <p:txBody>
          <a:bodyPr wrap="square">
            <a:spAutoFit/>
          </a:bodyPr>
          <a:lstStyle/>
          <a:p>
            <a:r>
              <a:rPr lang="es-AR" dirty="0">
                <a:latin typeface="Arial Narrow" panose="020B0606020202030204" pitchFamily="34" charset="0"/>
              </a:rPr>
              <a:t>Profesores JTP </a:t>
            </a:r>
          </a:p>
          <a:p>
            <a:r>
              <a:rPr lang="es-AR" dirty="0">
                <a:latin typeface="Arial Narrow" panose="020B0606020202030204" pitchFamily="34" charset="0"/>
              </a:rPr>
              <a:t>Miguel Silva</a:t>
            </a:r>
          </a:p>
          <a:p>
            <a:r>
              <a:rPr lang="es-AR" dirty="0">
                <a:latin typeface="Arial Narrow" panose="020B0606020202030204" pitchFamily="34" charset="0"/>
              </a:rPr>
              <a:t>Jonathan Pécora</a:t>
            </a:r>
          </a:p>
        </p:txBody>
      </p:sp>
      <p:sp>
        <p:nvSpPr>
          <p:cNvPr id="12" name="Título 1">
            <a:extLst>
              <a:ext uri="{FF2B5EF4-FFF2-40B4-BE49-F238E27FC236}">
                <a16:creationId xmlns:a16="http://schemas.microsoft.com/office/drawing/2014/main" id="{218AAE39-81A8-4236-E691-1C749D604129}"/>
              </a:ext>
            </a:extLst>
          </p:cNvPr>
          <p:cNvSpPr txBox="1">
            <a:spLocks/>
          </p:cNvSpPr>
          <p:nvPr/>
        </p:nvSpPr>
        <p:spPr>
          <a:xfrm>
            <a:off x="9916282" y="235381"/>
            <a:ext cx="2275718" cy="567688"/>
          </a:xfrm>
          <a:prstGeom prst="rect">
            <a:avLst/>
          </a:prstGeom>
        </p:spPr>
        <p:txBody>
          <a:bodyPr vert="horz" lIns="91440" tIns="45720" rIns="91440" bIns="45720" rtlCol="0" anchor="b">
            <a:normAutofit fontScale="52500" lnSpcReduction="200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s-MX" sz="3600" b="1" dirty="0">
                <a:ln w="22225">
                  <a:solidFill>
                    <a:schemeClr val="accent2"/>
                  </a:solidFill>
                  <a:prstDash val="solid"/>
                </a:ln>
                <a:solidFill>
                  <a:schemeClr val="accent2">
                    <a:lumMod val="40000"/>
                    <a:lumOff val="60000"/>
                  </a:schemeClr>
                </a:solidFill>
              </a:rPr>
              <a:t>Asignación de Memoria Dinámica</a:t>
            </a:r>
            <a:endParaRPr lang="es-AR" sz="3600" b="1" dirty="0">
              <a:ln w="22225">
                <a:solidFill>
                  <a:schemeClr val="accent2"/>
                </a:solidFill>
                <a:prstDash val="solid"/>
              </a:ln>
              <a:solidFill>
                <a:schemeClr val="accent2">
                  <a:lumMod val="40000"/>
                  <a:lumOff val="60000"/>
                </a:schemeClr>
              </a:solidFill>
            </a:endParaRPr>
          </a:p>
        </p:txBody>
      </p:sp>
      <p:pic>
        <p:nvPicPr>
          <p:cNvPr id="19" name="Imagen 18" descr="Empresario joven presentando">
            <a:extLst>
              <a:ext uri="{FF2B5EF4-FFF2-40B4-BE49-F238E27FC236}">
                <a16:creationId xmlns:a16="http://schemas.microsoft.com/office/drawing/2014/main" id="{35663D91-1A06-B3E5-EADB-AC379BC0AAF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flipH="1">
            <a:off x="974718" y="3008528"/>
            <a:ext cx="786578" cy="1355276"/>
          </a:xfrm>
          <a:prstGeom prst="rect">
            <a:avLst/>
          </a:prstGeom>
        </p:spPr>
      </p:pic>
      <p:sp>
        <p:nvSpPr>
          <p:cNvPr id="7" name="CuadroTexto 6">
            <a:extLst>
              <a:ext uri="{FF2B5EF4-FFF2-40B4-BE49-F238E27FC236}">
                <a16:creationId xmlns:a16="http://schemas.microsoft.com/office/drawing/2014/main" id="{849AD587-F4E0-0950-A180-682C6B32D820}"/>
              </a:ext>
            </a:extLst>
          </p:cNvPr>
          <p:cNvSpPr txBox="1"/>
          <p:nvPr/>
        </p:nvSpPr>
        <p:spPr>
          <a:xfrm>
            <a:off x="1506653" y="1018363"/>
            <a:ext cx="10685347" cy="4801314"/>
          </a:xfrm>
          <a:prstGeom prst="rect">
            <a:avLst/>
          </a:prstGeom>
          <a:noFill/>
        </p:spPr>
        <p:txBody>
          <a:bodyPr wrap="square">
            <a:spAutoFit/>
          </a:bodyPr>
          <a:lstStyle/>
          <a:p>
            <a:r>
              <a:rPr lang="es-AR" b="0" dirty="0">
                <a:solidFill>
                  <a:srgbClr val="CCCCCC"/>
                </a:solidFill>
                <a:effectLst/>
                <a:latin typeface="Consolas" panose="020B0609020204030204" pitchFamily="49" charset="0"/>
              </a:rPr>
              <a:t>    </a:t>
            </a:r>
            <a:r>
              <a:rPr lang="es-AR" b="0" dirty="0" err="1">
                <a:solidFill>
                  <a:srgbClr val="C586C0"/>
                </a:solidFill>
                <a:effectLst/>
                <a:latin typeface="Consolas" panose="020B0609020204030204" pitchFamily="49" charset="0"/>
              </a:rPr>
              <a:t>while</a:t>
            </a:r>
            <a:r>
              <a:rPr lang="es-AR" b="0" dirty="0">
                <a:solidFill>
                  <a:srgbClr val="CCCCCC"/>
                </a:solidFill>
                <a:effectLst/>
                <a:latin typeface="Consolas" panose="020B0609020204030204" pitchFamily="49" charset="0"/>
              </a:rPr>
              <a:t> ((</a:t>
            </a:r>
            <a:r>
              <a:rPr lang="es-AR" b="0" dirty="0" err="1">
                <a:solidFill>
                  <a:srgbClr val="9CDCFE"/>
                </a:solidFill>
                <a:effectLst/>
                <a:latin typeface="Consolas" panose="020B0609020204030204" pitchFamily="49" charset="0"/>
              </a:rPr>
              <a:t>caracter</a:t>
            </a:r>
            <a:r>
              <a:rPr lang="es-AR" b="0" dirty="0">
                <a:solidFill>
                  <a:srgbClr val="CCCCCC"/>
                </a:solidFill>
                <a:effectLst/>
                <a:latin typeface="Consolas" panose="020B0609020204030204" pitchFamily="49" charset="0"/>
              </a:rPr>
              <a:t> </a:t>
            </a:r>
            <a:r>
              <a:rPr lang="es-AR" b="0" dirty="0">
                <a:solidFill>
                  <a:srgbClr val="D4D4D4"/>
                </a:solidFill>
                <a:effectLst/>
                <a:latin typeface="Consolas" panose="020B0609020204030204" pitchFamily="49" charset="0"/>
              </a:rPr>
              <a:t>=</a:t>
            </a:r>
            <a:r>
              <a:rPr lang="es-AR" b="0" dirty="0">
                <a:solidFill>
                  <a:srgbClr val="CCCCCC"/>
                </a:solidFill>
                <a:effectLst/>
                <a:latin typeface="Consolas" panose="020B0609020204030204" pitchFamily="49" charset="0"/>
              </a:rPr>
              <a:t> </a:t>
            </a:r>
            <a:r>
              <a:rPr lang="es-AR" b="0" dirty="0" err="1">
                <a:solidFill>
                  <a:srgbClr val="DCDCAA"/>
                </a:solidFill>
                <a:effectLst/>
                <a:latin typeface="Consolas" panose="020B0609020204030204" pitchFamily="49" charset="0"/>
              </a:rPr>
              <a:t>getchar</a:t>
            </a:r>
            <a:r>
              <a:rPr lang="es-AR" b="0" dirty="0">
                <a:solidFill>
                  <a:srgbClr val="CCCCCC"/>
                </a:solidFill>
                <a:effectLst/>
                <a:latin typeface="Consolas" panose="020B0609020204030204" pitchFamily="49" charset="0"/>
              </a:rPr>
              <a:t>()) </a:t>
            </a:r>
            <a:r>
              <a:rPr lang="es-AR" b="0" dirty="0">
                <a:solidFill>
                  <a:srgbClr val="D4D4D4"/>
                </a:solidFill>
                <a:effectLst/>
                <a:latin typeface="Consolas" panose="020B0609020204030204" pitchFamily="49" charset="0"/>
              </a:rPr>
              <a:t>!=</a:t>
            </a:r>
            <a:r>
              <a:rPr lang="es-AR" b="0" dirty="0">
                <a:solidFill>
                  <a:srgbClr val="CCCCCC"/>
                </a:solidFill>
                <a:effectLst/>
                <a:latin typeface="Consolas" panose="020B0609020204030204" pitchFamily="49" charset="0"/>
              </a:rPr>
              <a:t> </a:t>
            </a:r>
            <a:r>
              <a:rPr lang="es-AR" b="0" dirty="0">
                <a:solidFill>
                  <a:srgbClr val="CE9178"/>
                </a:solidFill>
                <a:effectLst/>
                <a:latin typeface="Consolas" panose="020B0609020204030204" pitchFamily="49" charset="0"/>
              </a:rPr>
              <a:t>'</a:t>
            </a:r>
            <a:r>
              <a:rPr lang="es-AR" b="0" dirty="0">
                <a:solidFill>
                  <a:srgbClr val="D7BA7D"/>
                </a:solidFill>
                <a:effectLst/>
                <a:latin typeface="Consolas" panose="020B0609020204030204" pitchFamily="49" charset="0"/>
              </a:rPr>
              <a:t>\n</a:t>
            </a:r>
            <a:r>
              <a:rPr lang="es-AR" b="0" dirty="0">
                <a:solidFill>
                  <a:srgbClr val="CE9178"/>
                </a:solidFill>
                <a:effectLst/>
                <a:latin typeface="Consolas" panose="020B0609020204030204" pitchFamily="49" charset="0"/>
              </a:rPr>
              <a:t>'</a:t>
            </a:r>
            <a:r>
              <a:rPr lang="es-AR" b="0" dirty="0">
                <a:solidFill>
                  <a:srgbClr val="CCCCCC"/>
                </a:solidFill>
                <a:effectLst/>
                <a:latin typeface="Consolas" panose="020B0609020204030204" pitchFamily="49" charset="0"/>
              </a:rPr>
              <a:t>) {</a:t>
            </a:r>
          </a:p>
          <a:p>
            <a:r>
              <a:rPr lang="es-AR" b="0" dirty="0">
                <a:solidFill>
                  <a:srgbClr val="CCCCCC"/>
                </a:solidFill>
                <a:effectLst/>
                <a:latin typeface="Consolas" panose="020B0609020204030204" pitchFamily="49" charset="0"/>
              </a:rPr>
              <a:t>        </a:t>
            </a:r>
            <a:r>
              <a:rPr lang="es-AR" b="0" dirty="0">
                <a:solidFill>
                  <a:srgbClr val="6A9955"/>
                </a:solidFill>
                <a:effectLst/>
                <a:latin typeface="Consolas" panose="020B0609020204030204" pitchFamily="49" charset="0"/>
              </a:rPr>
              <a:t>// Aumenta la longitud de la cadena en 1</a:t>
            </a:r>
            <a:endParaRPr lang="es-AR" b="0" dirty="0">
              <a:solidFill>
                <a:srgbClr val="CCCCCC"/>
              </a:solidFill>
              <a:effectLst/>
              <a:latin typeface="Consolas" panose="020B0609020204030204" pitchFamily="49" charset="0"/>
            </a:endParaRPr>
          </a:p>
          <a:p>
            <a:r>
              <a:rPr lang="es-AR" b="0" dirty="0">
                <a:solidFill>
                  <a:srgbClr val="CCCCCC"/>
                </a:solidFill>
                <a:effectLst/>
                <a:latin typeface="Consolas" panose="020B0609020204030204" pitchFamily="49" charset="0"/>
              </a:rPr>
              <a:t>        </a:t>
            </a:r>
            <a:r>
              <a:rPr lang="es-AR" b="0" dirty="0">
                <a:solidFill>
                  <a:srgbClr val="9CDCFE"/>
                </a:solidFill>
                <a:effectLst/>
                <a:latin typeface="Consolas" panose="020B0609020204030204" pitchFamily="49" charset="0"/>
              </a:rPr>
              <a:t>longitud</a:t>
            </a:r>
            <a:r>
              <a:rPr lang="es-AR" b="0" dirty="0">
                <a:solidFill>
                  <a:srgbClr val="D4D4D4"/>
                </a:solidFill>
                <a:effectLst/>
                <a:latin typeface="Consolas" panose="020B0609020204030204" pitchFamily="49" charset="0"/>
              </a:rPr>
              <a:t>++</a:t>
            </a:r>
            <a:r>
              <a:rPr lang="es-AR" b="0" dirty="0">
                <a:solidFill>
                  <a:srgbClr val="CCCCCC"/>
                </a:solidFill>
                <a:effectLst/>
                <a:latin typeface="Consolas" panose="020B0609020204030204" pitchFamily="49" charset="0"/>
              </a:rPr>
              <a:t>;</a:t>
            </a:r>
            <a:br>
              <a:rPr lang="es-AR" b="0" dirty="0">
                <a:solidFill>
                  <a:srgbClr val="CCCCCC"/>
                </a:solidFill>
                <a:effectLst/>
                <a:latin typeface="Consolas" panose="020B0609020204030204" pitchFamily="49" charset="0"/>
              </a:rPr>
            </a:br>
            <a:r>
              <a:rPr lang="es-AR" b="0" dirty="0">
                <a:solidFill>
                  <a:srgbClr val="CCCCCC"/>
                </a:solidFill>
                <a:effectLst/>
                <a:latin typeface="Consolas" panose="020B0609020204030204" pitchFamily="49" charset="0"/>
              </a:rPr>
              <a:t>        </a:t>
            </a:r>
            <a:r>
              <a:rPr lang="es-AR" b="0" dirty="0" err="1">
                <a:solidFill>
                  <a:srgbClr val="C586C0"/>
                </a:solidFill>
                <a:effectLst/>
                <a:latin typeface="Consolas" panose="020B0609020204030204" pitchFamily="49" charset="0"/>
              </a:rPr>
              <a:t>if</a:t>
            </a:r>
            <a:r>
              <a:rPr lang="es-AR" b="0" dirty="0">
                <a:solidFill>
                  <a:srgbClr val="CCCCCC"/>
                </a:solidFill>
                <a:effectLst/>
                <a:latin typeface="Consolas" panose="020B0609020204030204" pitchFamily="49" charset="0"/>
              </a:rPr>
              <a:t> (</a:t>
            </a:r>
            <a:r>
              <a:rPr lang="es-AR" b="0" dirty="0">
                <a:solidFill>
                  <a:srgbClr val="9CDCFE"/>
                </a:solidFill>
                <a:effectLst/>
                <a:latin typeface="Consolas" panose="020B0609020204030204" pitchFamily="49" charset="0"/>
              </a:rPr>
              <a:t>longitud</a:t>
            </a:r>
            <a:r>
              <a:rPr lang="es-AR" b="0" dirty="0">
                <a:solidFill>
                  <a:srgbClr val="CCCCCC"/>
                </a:solidFill>
                <a:effectLst/>
                <a:latin typeface="Consolas" panose="020B0609020204030204" pitchFamily="49" charset="0"/>
              </a:rPr>
              <a:t> </a:t>
            </a:r>
            <a:r>
              <a:rPr lang="es-AR" b="0" dirty="0">
                <a:solidFill>
                  <a:srgbClr val="D4D4D4"/>
                </a:solidFill>
                <a:effectLst/>
                <a:latin typeface="Consolas" panose="020B0609020204030204" pitchFamily="49" charset="0"/>
              </a:rPr>
              <a:t>&gt;=</a:t>
            </a:r>
            <a:r>
              <a:rPr lang="es-AR" b="0" dirty="0">
                <a:solidFill>
                  <a:srgbClr val="CCCCCC"/>
                </a:solidFill>
                <a:effectLst/>
                <a:latin typeface="Consolas" panose="020B0609020204030204" pitchFamily="49" charset="0"/>
              </a:rPr>
              <a:t> </a:t>
            </a:r>
            <a:r>
              <a:rPr lang="es-AR" b="0" dirty="0">
                <a:solidFill>
                  <a:srgbClr val="9CDCFE"/>
                </a:solidFill>
                <a:effectLst/>
                <a:latin typeface="Consolas" panose="020B0609020204030204" pitchFamily="49" charset="0"/>
              </a:rPr>
              <a:t>capacidad</a:t>
            </a:r>
            <a:r>
              <a:rPr lang="es-AR" b="0" dirty="0">
                <a:solidFill>
                  <a:srgbClr val="CCCCCC"/>
                </a:solidFill>
                <a:effectLst/>
                <a:latin typeface="Consolas" panose="020B0609020204030204" pitchFamily="49" charset="0"/>
              </a:rPr>
              <a:t>) {</a:t>
            </a:r>
          </a:p>
          <a:p>
            <a:r>
              <a:rPr lang="es-AR" b="0" dirty="0">
                <a:solidFill>
                  <a:srgbClr val="CCCCCC"/>
                </a:solidFill>
                <a:effectLst/>
                <a:latin typeface="Consolas" panose="020B0609020204030204" pitchFamily="49" charset="0"/>
              </a:rPr>
              <a:t>            </a:t>
            </a:r>
            <a:r>
              <a:rPr lang="es-AR" b="0" dirty="0">
                <a:solidFill>
                  <a:srgbClr val="6A9955"/>
                </a:solidFill>
                <a:effectLst/>
                <a:latin typeface="Consolas" panose="020B0609020204030204" pitchFamily="49" charset="0"/>
              </a:rPr>
              <a:t>// Si la longitud supera la capacidad actual, </a:t>
            </a:r>
            <a:endParaRPr lang="es-AR" b="0" dirty="0">
              <a:solidFill>
                <a:srgbClr val="CCCCCC"/>
              </a:solidFill>
              <a:effectLst/>
              <a:latin typeface="Consolas" panose="020B0609020204030204" pitchFamily="49" charset="0"/>
            </a:endParaRPr>
          </a:p>
          <a:p>
            <a:r>
              <a:rPr lang="es-AR" b="0" dirty="0">
                <a:solidFill>
                  <a:srgbClr val="CCCCCC"/>
                </a:solidFill>
                <a:effectLst/>
                <a:latin typeface="Consolas" panose="020B0609020204030204" pitchFamily="49" charset="0"/>
              </a:rPr>
              <a:t>            </a:t>
            </a:r>
            <a:r>
              <a:rPr lang="es-AR" b="0" dirty="0">
                <a:solidFill>
                  <a:srgbClr val="6A9955"/>
                </a:solidFill>
                <a:effectLst/>
                <a:latin typeface="Consolas" panose="020B0609020204030204" pitchFamily="49" charset="0"/>
              </a:rPr>
              <a:t>// </a:t>
            </a:r>
            <a:r>
              <a:rPr lang="es-AR" b="0" dirty="0" err="1">
                <a:solidFill>
                  <a:srgbClr val="6A9955"/>
                </a:solidFill>
                <a:effectLst/>
                <a:latin typeface="Consolas" panose="020B0609020204030204" pitchFamily="49" charset="0"/>
              </a:rPr>
              <a:t>realoca</a:t>
            </a:r>
            <a:r>
              <a:rPr lang="es-AR" b="0" dirty="0">
                <a:solidFill>
                  <a:srgbClr val="6A9955"/>
                </a:solidFill>
                <a:effectLst/>
                <a:latin typeface="Consolas" panose="020B0609020204030204" pitchFamily="49" charset="0"/>
              </a:rPr>
              <a:t> memoria</a:t>
            </a:r>
            <a:endParaRPr lang="es-AR" b="0" dirty="0">
              <a:solidFill>
                <a:srgbClr val="CCCCCC"/>
              </a:solidFill>
              <a:effectLst/>
              <a:latin typeface="Consolas" panose="020B0609020204030204" pitchFamily="49" charset="0"/>
            </a:endParaRPr>
          </a:p>
          <a:p>
            <a:r>
              <a:rPr lang="es-AR" b="0" dirty="0">
                <a:solidFill>
                  <a:srgbClr val="CCCCCC"/>
                </a:solidFill>
                <a:effectLst/>
                <a:latin typeface="Consolas" panose="020B0609020204030204" pitchFamily="49" charset="0"/>
              </a:rPr>
              <a:t>            </a:t>
            </a:r>
            <a:r>
              <a:rPr lang="es-AR" b="0" dirty="0">
                <a:solidFill>
                  <a:srgbClr val="9CDCFE"/>
                </a:solidFill>
                <a:effectLst/>
                <a:latin typeface="Consolas" panose="020B0609020204030204" pitchFamily="49" charset="0"/>
              </a:rPr>
              <a:t>capacidad</a:t>
            </a:r>
            <a:r>
              <a:rPr lang="es-AR" b="0" dirty="0">
                <a:solidFill>
                  <a:srgbClr val="CCCCCC"/>
                </a:solidFill>
                <a:effectLst/>
                <a:latin typeface="Consolas" panose="020B0609020204030204" pitchFamily="49" charset="0"/>
              </a:rPr>
              <a:t> </a:t>
            </a:r>
            <a:r>
              <a:rPr lang="es-AR" b="0" dirty="0">
                <a:solidFill>
                  <a:srgbClr val="D4D4D4"/>
                </a:solidFill>
                <a:effectLst/>
                <a:latin typeface="Consolas" panose="020B0609020204030204" pitchFamily="49" charset="0"/>
              </a:rPr>
              <a:t>*=</a:t>
            </a:r>
            <a:r>
              <a:rPr lang="es-AR" b="0" dirty="0">
                <a:solidFill>
                  <a:srgbClr val="CCCCCC"/>
                </a:solidFill>
                <a:effectLst/>
                <a:latin typeface="Consolas" panose="020B0609020204030204" pitchFamily="49" charset="0"/>
              </a:rPr>
              <a:t> </a:t>
            </a:r>
            <a:r>
              <a:rPr lang="es-AR" b="0" dirty="0">
                <a:solidFill>
                  <a:srgbClr val="B5CEA8"/>
                </a:solidFill>
                <a:effectLst/>
                <a:latin typeface="Consolas" panose="020B0609020204030204" pitchFamily="49" charset="0"/>
              </a:rPr>
              <a:t>2</a:t>
            </a:r>
            <a:r>
              <a:rPr lang="es-AR" b="0" dirty="0">
                <a:solidFill>
                  <a:srgbClr val="CCCCCC"/>
                </a:solidFill>
                <a:effectLst/>
                <a:latin typeface="Consolas" panose="020B0609020204030204" pitchFamily="49" charset="0"/>
              </a:rPr>
              <a:t>;</a:t>
            </a:r>
          </a:p>
          <a:p>
            <a:r>
              <a:rPr lang="es-AR" b="0" dirty="0">
                <a:solidFill>
                  <a:srgbClr val="CCCCCC"/>
                </a:solidFill>
                <a:effectLst/>
                <a:latin typeface="Consolas" panose="020B0609020204030204" pitchFamily="49" charset="0"/>
              </a:rPr>
              <a:t>            </a:t>
            </a:r>
            <a:r>
              <a:rPr lang="es-AR" b="0" dirty="0">
                <a:solidFill>
                  <a:srgbClr val="9CDCFE"/>
                </a:solidFill>
                <a:effectLst/>
                <a:latin typeface="Consolas" panose="020B0609020204030204" pitchFamily="49" charset="0"/>
              </a:rPr>
              <a:t>cadena</a:t>
            </a:r>
            <a:r>
              <a:rPr lang="es-AR" b="0" dirty="0">
                <a:solidFill>
                  <a:srgbClr val="CCCCCC"/>
                </a:solidFill>
                <a:effectLst/>
                <a:latin typeface="Consolas" panose="020B0609020204030204" pitchFamily="49" charset="0"/>
              </a:rPr>
              <a:t> </a:t>
            </a:r>
            <a:r>
              <a:rPr lang="es-AR" b="0" dirty="0">
                <a:solidFill>
                  <a:srgbClr val="D4D4D4"/>
                </a:solidFill>
                <a:effectLst/>
                <a:latin typeface="Consolas" panose="020B0609020204030204" pitchFamily="49" charset="0"/>
              </a:rPr>
              <a:t>=</a:t>
            </a:r>
            <a:r>
              <a:rPr lang="es-AR" b="0" dirty="0">
                <a:solidFill>
                  <a:srgbClr val="CCCCCC"/>
                </a:solidFill>
                <a:effectLst/>
                <a:latin typeface="Consolas" panose="020B0609020204030204" pitchFamily="49" charset="0"/>
              </a:rPr>
              <a:t> (</a:t>
            </a:r>
            <a:r>
              <a:rPr lang="es-AR" b="0" dirty="0" err="1">
                <a:solidFill>
                  <a:srgbClr val="569CD6"/>
                </a:solidFill>
                <a:effectLst/>
                <a:latin typeface="Consolas" panose="020B0609020204030204" pitchFamily="49" charset="0"/>
              </a:rPr>
              <a:t>char</a:t>
            </a:r>
            <a:r>
              <a:rPr lang="es-AR" b="0" dirty="0">
                <a:solidFill>
                  <a:srgbClr val="CCCCCC"/>
                </a:solidFill>
                <a:effectLst/>
                <a:latin typeface="Consolas" panose="020B0609020204030204" pitchFamily="49" charset="0"/>
              </a:rPr>
              <a:t> </a:t>
            </a:r>
            <a:r>
              <a:rPr lang="es-AR" b="0" dirty="0">
                <a:solidFill>
                  <a:srgbClr val="D4D4D4"/>
                </a:solidFill>
                <a:effectLst/>
                <a:latin typeface="Consolas" panose="020B0609020204030204" pitchFamily="49" charset="0"/>
              </a:rPr>
              <a:t>*</a:t>
            </a:r>
            <a:r>
              <a:rPr lang="es-AR" b="0" dirty="0">
                <a:solidFill>
                  <a:srgbClr val="CCCCCC"/>
                </a:solidFill>
                <a:effectLst/>
                <a:latin typeface="Consolas" panose="020B0609020204030204" pitchFamily="49" charset="0"/>
              </a:rPr>
              <a:t>)</a:t>
            </a:r>
            <a:r>
              <a:rPr lang="es-AR" b="0" dirty="0" err="1">
                <a:solidFill>
                  <a:srgbClr val="DCDCAA"/>
                </a:solidFill>
                <a:effectLst/>
                <a:latin typeface="Consolas" panose="020B0609020204030204" pitchFamily="49" charset="0"/>
              </a:rPr>
              <a:t>realloc</a:t>
            </a:r>
            <a:r>
              <a:rPr lang="es-AR" b="0" dirty="0">
                <a:solidFill>
                  <a:srgbClr val="CCCCCC"/>
                </a:solidFill>
                <a:effectLst/>
                <a:latin typeface="Consolas" panose="020B0609020204030204" pitchFamily="49" charset="0"/>
              </a:rPr>
              <a:t>(</a:t>
            </a:r>
            <a:r>
              <a:rPr lang="es-AR" b="0" dirty="0">
                <a:solidFill>
                  <a:srgbClr val="9CDCFE"/>
                </a:solidFill>
                <a:effectLst/>
                <a:latin typeface="Consolas" panose="020B0609020204030204" pitchFamily="49" charset="0"/>
              </a:rPr>
              <a:t>cadena</a:t>
            </a:r>
            <a:r>
              <a:rPr lang="es-AR" b="0" dirty="0">
                <a:solidFill>
                  <a:srgbClr val="CCCCCC"/>
                </a:solidFill>
                <a:effectLst/>
                <a:latin typeface="Consolas" panose="020B0609020204030204" pitchFamily="49" charset="0"/>
              </a:rPr>
              <a:t>, </a:t>
            </a:r>
            <a:r>
              <a:rPr lang="es-AR" b="0" dirty="0">
                <a:solidFill>
                  <a:srgbClr val="9CDCFE"/>
                </a:solidFill>
                <a:effectLst/>
                <a:latin typeface="Consolas" panose="020B0609020204030204" pitchFamily="49" charset="0"/>
              </a:rPr>
              <a:t>capacidad</a:t>
            </a:r>
            <a:r>
              <a:rPr lang="es-AR" b="0" dirty="0">
                <a:solidFill>
                  <a:srgbClr val="CCCCCC"/>
                </a:solidFill>
                <a:effectLst/>
                <a:latin typeface="Consolas" panose="020B0609020204030204" pitchFamily="49" charset="0"/>
              </a:rPr>
              <a:t> </a:t>
            </a:r>
            <a:r>
              <a:rPr lang="es-AR" b="0" dirty="0">
                <a:solidFill>
                  <a:srgbClr val="D4D4D4"/>
                </a:solidFill>
                <a:effectLst/>
                <a:latin typeface="Consolas" panose="020B0609020204030204" pitchFamily="49" charset="0"/>
              </a:rPr>
              <a:t>*</a:t>
            </a:r>
            <a:r>
              <a:rPr lang="es-AR" b="0" dirty="0">
                <a:solidFill>
                  <a:srgbClr val="CCCCCC"/>
                </a:solidFill>
                <a:effectLst/>
                <a:latin typeface="Consolas" panose="020B0609020204030204" pitchFamily="49" charset="0"/>
              </a:rPr>
              <a:t> </a:t>
            </a:r>
            <a:r>
              <a:rPr lang="es-AR" b="0" dirty="0" err="1">
                <a:solidFill>
                  <a:srgbClr val="569CD6"/>
                </a:solidFill>
                <a:effectLst/>
                <a:latin typeface="Consolas" panose="020B0609020204030204" pitchFamily="49" charset="0"/>
              </a:rPr>
              <a:t>sizeof</a:t>
            </a:r>
            <a:r>
              <a:rPr lang="es-AR" b="0" dirty="0">
                <a:solidFill>
                  <a:srgbClr val="CCCCCC"/>
                </a:solidFill>
                <a:effectLst/>
                <a:latin typeface="Consolas" panose="020B0609020204030204" pitchFamily="49" charset="0"/>
              </a:rPr>
              <a:t>(</a:t>
            </a:r>
            <a:r>
              <a:rPr lang="es-AR" b="0" dirty="0" err="1">
                <a:solidFill>
                  <a:srgbClr val="569CD6"/>
                </a:solidFill>
                <a:effectLst/>
                <a:latin typeface="Consolas" panose="020B0609020204030204" pitchFamily="49" charset="0"/>
              </a:rPr>
              <a:t>char</a:t>
            </a:r>
            <a:r>
              <a:rPr lang="es-AR" b="0" dirty="0">
                <a:solidFill>
                  <a:srgbClr val="CCCCCC"/>
                </a:solidFill>
                <a:effectLst/>
                <a:latin typeface="Consolas" panose="020B0609020204030204" pitchFamily="49" charset="0"/>
              </a:rPr>
              <a:t>));</a:t>
            </a:r>
          </a:p>
          <a:p>
            <a:br>
              <a:rPr lang="es-AR" b="0" dirty="0">
                <a:solidFill>
                  <a:srgbClr val="CCCCCC"/>
                </a:solidFill>
                <a:effectLst/>
                <a:latin typeface="Consolas" panose="020B0609020204030204" pitchFamily="49" charset="0"/>
              </a:rPr>
            </a:br>
            <a:r>
              <a:rPr lang="es-AR" b="0" dirty="0">
                <a:solidFill>
                  <a:srgbClr val="CCCCCC"/>
                </a:solidFill>
                <a:effectLst/>
                <a:latin typeface="Consolas" panose="020B0609020204030204" pitchFamily="49" charset="0"/>
              </a:rPr>
              <a:t>            </a:t>
            </a:r>
            <a:r>
              <a:rPr lang="es-AR" b="0" dirty="0" err="1">
                <a:solidFill>
                  <a:srgbClr val="C586C0"/>
                </a:solidFill>
                <a:effectLst/>
                <a:latin typeface="Consolas" panose="020B0609020204030204" pitchFamily="49" charset="0"/>
              </a:rPr>
              <a:t>if</a:t>
            </a:r>
            <a:r>
              <a:rPr lang="es-AR" b="0" dirty="0">
                <a:solidFill>
                  <a:srgbClr val="CCCCCC"/>
                </a:solidFill>
                <a:effectLst/>
                <a:latin typeface="Consolas" panose="020B0609020204030204" pitchFamily="49" charset="0"/>
              </a:rPr>
              <a:t> (</a:t>
            </a:r>
            <a:r>
              <a:rPr lang="es-AR" b="0" dirty="0">
                <a:solidFill>
                  <a:srgbClr val="9CDCFE"/>
                </a:solidFill>
                <a:effectLst/>
                <a:latin typeface="Consolas" panose="020B0609020204030204" pitchFamily="49" charset="0"/>
              </a:rPr>
              <a:t>cadena</a:t>
            </a:r>
            <a:r>
              <a:rPr lang="es-AR" b="0" dirty="0">
                <a:solidFill>
                  <a:srgbClr val="CCCCCC"/>
                </a:solidFill>
                <a:effectLst/>
                <a:latin typeface="Consolas" panose="020B0609020204030204" pitchFamily="49" charset="0"/>
              </a:rPr>
              <a:t> </a:t>
            </a:r>
            <a:r>
              <a:rPr lang="es-AR" b="0" dirty="0">
                <a:solidFill>
                  <a:srgbClr val="D4D4D4"/>
                </a:solidFill>
                <a:effectLst/>
                <a:latin typeface="Consolas" panose="020B0609020204030204" pitchFamily="49" charset="0"/>
              </a:rPr>
              <a:t>==</a:t>
            </a:r>
            <a:r>
              <a:rPr lang="es-AR" b="0" dirty="0">
                <a:solidFill>
                  <a:srgbClr val="CCCCCC"/>
                </a:solidFill>
                <a:effectLst/>
                <a:latin typeface="Consolas" panose="020B0609020204030204" pitchFamily="49" charset="0"/>
              </a:rPr>
              <a:t> </a:t>
            </a:r>
            <a:r>
              <a:rPr lang="es-AR" b="0" dirty="0">
                <a:solidFill>
                  <a:srgbClr val="569CD6"/>
                </a:solidFill>
                <a:effectLst/>
                <a:latin typeface="Consolas" panose="020B0609020204030204" pitchFamily="49" charset="0"/>
              </a:rPr>
              <a:t>NULL</a:t>
            </a:r>
            <a:r>
              <a:rPr lang="es-AR" b="0" dirty="0">
                <a:solidFill>
                  <a:srgbClr val="CCCCCC"/>
                </a:solidFill>
                <a:effectLst/>
                <a:latin typeface="Consolas" panose="020B0609020204030204" pitchFamily="49" charset="0"/>
              </a:rPr>
              <a:t>) {</a:t>
            </a:r>
          </a:p>
          <a:p>
            <a:r>
              <a:rPr lang="es-AR" b="0" dirty="0">
                <a:solidFill>
                  <a:srgbClr val="CCCCCC"/>
                </a:solidFill>
                <a:effectLst/>
                <a:latin typeface="Consolas" panose="020B0609020204030204" pitchFamily="49" charset="0"/>
              </a:rPr>
              <a:t>                </a:t>
            </a:r>
            <a:r>
              <a:rPr lang="es-AR" b="0" dirty="0" err="1">
                <a:solidFill>
                  <a:srgbClr val="DCDCAA"/>
                </a:solidFill>
                <a:effectLst/>
                <a:latin typeface="Consolas" panose="020B0609020204030204" pitchFamily="49" charset="0"/>
              </a:rPr>
              <a:t>printf</a:t>
            </a:r>
            <a:r>
              <a:rPr lang="es-AR" b="0" dirty="0">
                <a:solidFill>
                  <a:srgbClr val="CCCCCC"/>
                </a:solidFill>
                <a:effectLst/>
                <a:latin typeface="Consolas" panose="020B0609020204030204" pitchFamily="49" charset="0"/>
              </a:rPr>
              <a:t>(</a:t>
            </a:r>
            <a:r>
              <a:rPr lang="es-AR" b="0" dirty="0">
                <a:solidFill>
                  <a:srgbClr val="CE9178"/>
                </a:solidFill>
                <a:effectLst/>
                <a:latin typeface="Consolas" panose="020B0609020204030204" pitchFamily="49" charset="0"/>
              </a:rPr>
              <a:t>"Error: No se pudo asignar más memoria dinámica.</a:t>
            </a:r>
            <a:r>
              <a:rPr lang="es-AR" b="0" dirty="0">
                <a:solidFill>
                  <a:srgbClr val="D7BA7D"/>
                </a:solidFill>
                <a:effectLst/>
                <a:latin typeface="Consolas" panose="020B0609020204030204" pitchFamily="49" charset="0"/>
              </a:rPr>
              <a:t>\n</a:t>
            </a:r>
            <a:r>
              <a:rPr lang="es-AR" b="0" dirty="0">
                <a:solidFill>
                  <a:srgbClr val="CE9178"/>
                </a:solidFill>
                <a:effectLst/>
                <a:latin typeface="Consolas" panose="020B0609020204030204" pitchFamily="49" charset="0"/>
              </a:rPr>
              <a:t>"</a:t>
            </a:r>
            <a:r>
              <a:rPr lang="es-AR" b="0" dirty="0">
                <a:solidFill>
                  <a:srgbClr val="CCCCCC"/>
                </a:solidFill>
                <a:effectLst/>
                <a:latin typeface="Consolas" panose="020B0609020204030204" pitchFamily="49" charset="0"/>
              </a:rPr>
              <a:t>);</a:t>
            </a:r>
          </a:p>
          <a:p>
            <a:r>
              <a:rPr lang="es-AR" b="0" dirty="0">
                <a:solidFill>
                  <a:srgbClr val="CCCCCC"/>
                </a:solidFill>
                <a:effectLst/>
                <a:latin typeface="Consolas" panose="020B0609020204030204" pitchFamily="49" charset="0"/>
              </a:rPr>
              <a:t>                </a:t>
            </a:r>
            <a:r>
              <a:rPr lang="es-AR" b="0" dirty="0" err="1">
                <a:solidFill>
                  <a:srgbClr val="C586C0"/>
                </a:solidFill>
                <a:effectLst/>
                <a:latin typeface="Consolas" panose="020B0609020204030204" pitchFamily="49" charset="0"/>
              </a:rPr>
              <a:t>return</a:t>
            </a:r>
            <a:r>
              <a:rPr lang="es-AR" b="0" dirty="0">
                <a:solidFill>
                  <a:srgbClr val="CCCCCC"/>
                </a:solidFill>
                <a:effectLst/>
                <a:latin typeface="Consolas" panose="020B0609020204030204" pitchFamily="49" charset="0"/>
              </a:rPr>
              <a:t> </a:t>
            </a:r>
            <a:r>
              <a:rPr lang="es-AR" b="0" dirty="0">
                <a:solidFill>
                  <a:srgbClr val="B5CEA8"/>
                </a:solidFill>
                <a:effectLst/>
                <a:latin typeface="Consolas" panose="020B0609020204030204" pitchFamily="49" charset="0"/>
              </a:rPr>
              <a:t>1</a:t>
            </a:r>
            <a:r>
              <a:rPr lang="es-AR" b="0" dirty="0">
                <a:solidFill>
                  <a:srgbClr val="CCCCCC"/>
                </a:solidFill>
                <a:effectLst/>
                <a:latin typeface="Consolas" panose="020B0609020204030204" pitchFamily="49" charset="0"/>
              </a:rPr>
              <a:t>;</a:t>
            </a:r>
          </a:p>
          <a:p>
            <a:r>
              <a:rPr lang="es-AR" b="0" dirty="0">
                <a:solidFill>
                  <a:srgbClr val="CCCCCC"/>
                </a:solidFill>
                <a:effectLst/>
                <a:latin typeface="Consolas" panose="020B0609020204030204" pitchFamily="49" charset="0"/>
              </a:rPr>
              <a:t>            }</a:t>
            </a:r>
          </a:p>
          <a:p>
            <a:r>
              <a:rPr lang="es-AR" b="0" dirty="0">
                <a:solidFill>
                  <a:srgbClr val="CCCCCC"/>
                </a:solidFill>
                <a:effectLst/>
                <a:latin typeface="Consolas" panose="020B0609020204030204" pitchFamily="49" charset="0"/>
              </a:rPr>
              <a:t>        }     </a:t>
            </a:r>
          </a:p>
          <a:p>
            <a:r>
              <a:rPr lang="es-AR" b="0" dirty="0">
                <a:solidFill>
                  <a:srgbClr val="6A9955"/>
                </a:solidFill>
                <a:effectLst/>
                <a:latin typeface="Consolas" panose="020B0609020204030204" pitchFamily="49" charset="0"/>
              </a:rPr>
              <a:t>	// Agrega el nuevo </a:t>
            </a:r>
            <a:r>
              <a:rPr lang="es-AR" b="0" dirty="0" err="1">
                <a:solidFill>
                  <a:srgbClr val="6A9955"/>
                </a:solidFill>
                <a:effectLst/>
                <a:latin typeface="Consolas" panose="020B0609020204030204" pitchFamily="49" charset="0"/>
              </a:rPr>
              <a:t>caracter</a:t>
            </a:r>
            <a:r>
              <a:rPr lang="es-AR" b="0" dirty="0">
                <a:solidFill>
                  <a:srgbClr val="6A9955"/>
                </a:solidFill>
                <a:effectLst/>
                <a:latin typeface="Consolas" panose="020B0609020204030204" pitchFamily="49" charset="0"/>
              </a:rPr>
              <a:t> a la cadena</a:t>
            </a:r>
            <a:endParaRPr lang="es-AR" b="0" dirty="0">
              <a:solidFill>
                <a:srgbClr val="CCCCCC"/>
              </a:solidFill>
              <a:effectLst/>
              <a:latin typeface="Consolas" panose="020B0609020204030204" pitchFamily="49" charset="0"/>
            </a:endParaRPr>
          </a:p>
          <a:p>
            <a:r>
              <a:rPr lang="es-AR" b="0" dirty="0">
                <a:solidFill>
                  <a:srgbClr val="CCCCCC"/>
                </a:solidFill>
                <a:effectLst/>
                <a:latin typeface="Consolas" panose="020B0609020204030204" pitchFamily="49" charset="0"/>
              </a:rPr>
              <a:t>        </a:t>
            </a:r>
            <a:r>
              <a:rPr lang="es-AR" b="0" dirty="0">
                <a:solidFill>
                  <a:srgbClr val="9CDCFE"/>
                </a:solidFill>
                <a:effectLst/>
                <a:latin typeface="Consolas" panose="020B0609020204030204" pitchFamily="49" charset="0"/>
              </a:rPr>
              <a:t>cadena</a:t>
            </a:r>
            <a:r>
              <a:rPr lang="es-AR" b="0" dirty="0">
                <a:solidFill>
                  <a:srgbClr val="CCCCCC"/>
                </a:solidFill>
                <a:effectLst/>
                <a:latin typeface="Consolas" panose="020B0609020204030204" pitchFamily="49" charset="0"/>
              </a:rPr>
              <a:t>[</a:t>
            </a:r>
            <a:r>
              <a:rPr lang="es-AR" b="0" dirty="0">
                <a:solidFill>
                  <a:srgbClr val="9CDCFE"/>
                </a:solidFill>
                <a:effectLst/>
                <a:latin typeface="Consolas" panose="020B0609020204030204" pitchFamily="49" charset="0"/>
              </a:rPr>
              <a:t>longitud</a:t>
            </a:r>
            <a:r>
              <a:rPr lang="es-AR" b="0" dirty="0">
                <a:solidFill>
                  <a:srgbClr val="CCCCCC"/>
                </a:solidFill>
                <a:effectLst/>
                <a:latin typeface="Consolas" panose="020B0609020204030204" pitchFamily="49" charset="0"/>
              </a:rPr>
              <a:t> </a:t>
            </a:r>
            <a:r>
              <a:rPr lang="es-AR" b="0" dirty="0">
                <a:solidFill>
                  <a:srgbClr val="D4D4D4"/>
                </a:solidFill>
                <a:effectLst/>
                <a:latin typeface="Consolas" panose="020B0609020204030204" pitchFamily="49" charset="0"/>
              </a:rPr>
              <a:t>-</a:t>
            </a:r>
            <a:r>
              <a:rPr lang="es-AR" b="0" dirty="0">
                <a:solidFill>
                  <a:srgbClr val="CCCCCC"/>
                </a:solidFill>
                <a:effectLst/>
                <a:latin typeface="Consolas" panose="020B0609020204030204" pitchFamily="49" charset="0"/>
              </a:rPr>
              <a:t> </a:t>
            </a:r>
            <a:r>
              <a:rPr lang="es-AR" b="0" dirty="0">
                <a:solidFill>
                  <a:srgbClr val="B5CEA8"/>
                </a:solidFill>
                <a:effectLst/>
                <a:latin typeface="Consolas" panose="020B0609020204030204" pitchFamily="49" charset="0"/>
              </a:rPr>
              <a:t>1</a:t>
            </a:r>
            <a:r>
              <a:rPr lang="es-AR" b="0" dirty="0">
                <a:solidFill>
                  <a:srgbClr val="CCCCCC"/>
                </a:solidFill>
                <a:effectLst/>
                <a:latin typeface="Consolas" panose="020B0609020204030204" pitchFamily="49" charset="0"/>
              </a:rPr>
              <a:t>] </a:t>
            </a:r>
            <a:r>
              <a:rPr lang="es-AR" b="0" dirty="0">
                <a:solidFill>
                  <a:srgbClr val="D4D4D4"/>
                </a:solidFill>
                <a:effectLst/>
                <a:latin typeface="Consolas" panose="020B0609020204030204" pitchFamily="49" charset="0"/>
              </a:rPr>
              <a:t>=</a:t>
            </a:r>
            <a:r>
              <a:rPr lang="es-AR" b="0" dirty="0">
                <a:solidFill>
                  <a:srgbClr val="CCCCCC"/>
                </a:solidFill>
                <a:effectLst/>
                <a:latin typeface="Consolas" panose="020B0609020204030204" pitchFamily="49" charset="0"/>
              </a:rPr>
              <a:t> </a:t>
            </a:r>
            <a:r>
              <a:rPr lang="es-AR" b="0" dirty="0" err="1">
                <a:solidFill>
                  <a:srgbClr val="9CDCFE"/>
                </a:solidFill>
                <a:effectLst/>
                <a:latin typeface="Consolas" panose="020B0609020204030204" pitchFamily="49" charset="0"/>
              </a:rPr>
              <a:t>caracter</a:t>
            </a:r>
            <a:r>
              <a:rPr lang="es-AR" b="0" dirty="0">
                <a:solidFill>
                  <a:srgbClr val="CCCCCC"/>
                </a:solidFill>
                <a:effectLst/>
                <a:latin typeface="Consolas" panose="020B0609020204030204" pitchFamily="49" charset="0"/>
              </a:rPr>
              <a:t>;</a:t>
            </a:r>
          </a:p>
          <a:p>
            <a:r>
              <a:rPr lang="es-AR" b="0" dirty="0">
                <a:solidFill>
                  <a:srgbClr val="CCCCCC"/>
                </a:solidFill>
                <a:effectLst/>
                <a:latin typeface="Consolas" panose="020B0609020204030204" pitchFamily="49" charset="0"/>
              </a:rPr>
              <a:t>    }</a:t>
            </a:r>
          </a:p>
        </p:txBody>
      </p:sp>
    </p:spTree>
    <p:extLst>
      <p:ext uri="{BB962C8B-B14F-4D97-AF65-F5344CB8AC3E}">
        <p14:creationId xmlns:p14="http://schemas.microsoft.com/office/powerpoint/2010/main" val="293071970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6" name="Imagen 5" descr="Icono&#10;&#10;Descripción generada automáticamente">
            <a:extLst>
              <a:ext uri="{FF2B5EF4-FFF2-40B4-BE49-F238E27FC236}">
                <a16:creationId xmlns:a16="http://schemas.microsoft.com/office/drawing/2014/main" id="{655818C1-132D-9ED8-7C5E-F85E5FC405C9}"/>
              </a:ext>
            </a:extLst>
          </p:cNvPr>
          <p:cNvPicPr>
            <a:picLocks noChangeAspect="1"/>
          </p:cNvPicPr>
          <p:nvPr/>
        </p:nvPicPr>
        <p:blipFill rotWithShape="1">
          <a:blip r:embed="rId2">
            <a:extLst>
              <a:ext uri="{28A0092B-C50C-407E-A947-70E740481C1C}">
                <a14:useLocalDpi xmlns:a14="http://schemas.microsoft.com/office/drawing/2010/main" val="0"/>
              </a:ext>
            </a:extLst>
          </a:blip>
          <a:srcRect r="-2" b="-2"/>
          <a:stretch/>
        </p:blipFill>
        <p:spPr>
          <a:xfrm>
            <a:off x="103521" y="53888"/>
            <a:ext cx="1125840" cy="1125840"/>
          </a:xfrm>
          <a:custGeom>
            <a:avLst/>
            <a:gdLst/>
            <a:ahLst/>
            <a:cxnLst/>
            <a:rect l="l" t="t" r="r" b="b"/>
            <a:pathLst>
              <a:path w="3741748" h="3741748">
                <a:moveTo>
                  <a:pt x="1870874" y="0"/>
                </a:moveTo>
                <a:cubicBezTo>
                  <a:pt x="2904129" y="0"/>
                  <a:pt x="3741748" y="837619"/>
                  <a:pt x="3741748" y="1870874"/>
                </a:cubicBezTo>
                <a:cubicBezTo>
                  <a:pt x="3741748" y="2904129"/>
                  <a:pt x="2904129" y="3741748"/>
                  <a:pt x="1870874" y="3741748"/>
                </a:cubicBezTo>
                <a:cubicBezTo>
                  <a:pt x="837619" y="3741748"/>
                  <a:pt x="0" y="2904129"/>
                  <a:pt x="0" y="1870874"/>
                </a:cubicBezTo>
                <a:cubicBezTo>
                  <a:pt x="0" y="837619"/>
                  <a:pt x="837619" y="0"/>
                  <a:pt x="1870874" y="0"/>
                </a:cubicBezTo>
                <a:close/>
              </a:path>
            </a:pathLst>
          </a:custGeom>
        </p:spPr>
      </p:pic>
      <p:sp>
        <p:nvSpPr>
          <p:cNvPr id="10" name="CuadroTexto 9">
            <a:extLst>
              <a:ext uri="{FF2B5EF4-FFF2-40B4-BE49-F238E27FC236}">
                <a16:creationId xmlns:a16="http://schemas.microsoft.com/office/drawing/2014/main" id="{2756067A-BB3D-10B5-A6A6-9C1D36817CC0}"/>
              </a:ext>
            </a:extLst>
          </p:cNvPr>
          <p:cNvSpPr txBox="1"/>
          <p:nvPr/>
        </p:nvSpPr>
        <p:spPr>
          <a:xfrm>
            <a:off x="9916282" y="5960025"/>
            <a:ext cx="2275718" cy="923330"/>
          </a:xfrm>
          <a:prstGeom prst="rect">
            <a:avLst/>
          </a:prstGeom>
          <a:noFill/>
        </p:spPr>
        <p:txBody>
          <a:bodyPr wrap="square">
            <a:spAutoFit/>
          </a:bodyPr>
          <a:lstStyle/>
          <a:p>
            <a:r>
              <a:rPr lang="es-AR" dirty="0">
                <a:latin typeface="Arial Narrow" panose="020B0606020202030204" pitchFamily="34" charset="0"/>
              </a:rPr>
              <a:t>Profesores </a:t>
            </a:r>
          </a:p>
          <a:p>
            <a:r>
              <a:rPr lang="es-AR" dirty="0">
                <a:latin typeface="Arial Narrow" panose="020B0606020202030204" pitchFamily="34" charset="0"/>
              </a:rPr>
              <a:t>Ing. Israel Pavelek</a:t>
            </a:r>
          </a:p>
          <a:p>
            <a:r>
              <a:rPr lang="es-AR" dirty="0">
                <a:latin typeface="Arial Narrow" panose="020B0606020202030204" pitchFamily="34" charset="0"/>
              </a:rPr>
              <a:t>Ing. Behringer Alejandro</a:t>
            </a:r>
          </a:p>
        </p:txBody>
      </p:sp>
      <p:sp>
        <p:nvSpPr>
          <p:cNvPr id="11" name="CuadroTexto 10">
            <a:extLst>
              <a:ext uri="{FF2B5EF4-FFF2-40B4-BE49-F238E27FC236}">
                <a16:creationId xmlns:a16="http://schemas.microsoft.com/office/drawing/2014/main" id="{770EAE9D-3076-6DC4-39DE-54CF97BB65AB}"/>
              </a:ext>
            </a:extLst>
          </p:cNvPr>
          <p:cNvSpPr txBox="1"/>
          <p:nvPr/>
        </p:nvSpPr>
        <p:spPr>
          <a:xfrm>
            <a:off x="203261" y="5880782"/>
            <a:ext cx="2583024" cy="923330"/>
          </a:xfrm>
          <a:prstGeom prst="rect">
            <a:avLst/>
          </a:prstGeom>
          <a:noFill/>
        </p:spPr>
        <p:txBody>
          <a:bodyPr wrap="square">
            <a:spAutoFit/>
          </a:bodyPr>
          <a:lstStyle/>
          <a:p>
            <a:r>
              <a:rPr lang="es-AR" dirty="0">
                <a:latin typeface="Arial Narrow" panose="020B0606020202030204" pitchFamily="34" charset="0"/>
              </a:rPr>
              <a:t>Profesores JTP </a:t>
            </a:r>
          </a:p>
          <a:p>
            <a:r>
              <a:rPr lang="es-AR" dirty="0">
                <a:latin typeface="Arial Narrow" panose="020B0606020202030204" pitchFamily="34" charset="0"/>
              </a:rPr>
              <a:t>Miguel Silva</a:t>
            </a:r>
          </a:p>
          <a:p>
            <a:r>
              <a:rPr lang="es-AR" dirty="0">
                <a:latin typeface="Arial Narrow" panose="020B0606020202030204" pitchFamily="34" charset="0"/>
              </a:rPr>
              <a:t>Jonathan Pécora</a:t>
            </a:r>
          </a:p>
        </p:txBody>
      </p:sp>
      <p:sp>
        <p:nvSpPr>
          <p:cNvPr id="12" name="Título 1">
            <a:extLst>
              <a:ext uri="{FF2B5EF4-FFF2-40B4-BE49-F238E27FC236}">
                <a16:creationId xmlns:a16="http://schemas.microsoft.com/office/drawing/2014/main" id="{218AAE39-81A8-4236-E691-1C749D604129}"/>
              </a:ext>
            </a:extLst>
          </p:cNvPr>
          <p:cNvSpPr txBox="1">
            <a:spLocks/>
          </p:cNvSpPr>
          <p:nvPr/>
        </p:nvSpPr>
        <p:spPr>
          <a:xfrm>
            <a:off x="9916282" y="235381"/>
            <a:ext cx="2275718" cy="567688"/>
          </a:xfrm>
          <a:prstGeom prst="rect">
            <a:avLst/>
          </a:prstGeom>
        </p:spPr>
        <p:txBody>
          <a:bodyPr vert="horz" lIns="91440" tIns="45720" rIns="91440" bIns="45720" rtlCol="0" anchor="b">
            <a:normAutofit fontScale="52500" lnSpcReduction="200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s-MX" sz="3600" b="1" dirty="0">
                <a:ln w="22225">
                  <a:solidFill>
                    <a:schemeClr val="accent2"/>
                  </a:solidFill>
                  <a:prstDash val="solid"/>
                </a:ln>
                <a:solidFill>
                  <a:schemeClr val="accent2">
                    <a:lumMod val="40000"/>
                    <a:lumOff val="60000"/>
                  </a:schemeClr>
                </a:solidFill>
              </a:rPr>
              <a:t>Asignación de Memoria Dinámica</a:t>
            </a:r>
            <a:endParaRPr lang="es-AR" sz="3600" b="1" dirty="0">
              <a:ln w="22225">
                <a:solidFill>
                  <a:schemeClr val="accent2"/>
                </a:solidFill>
                <a:prstDash val="solid"/>
              </a:ln>
              <a:solidFill>
                <a:schemeClr val="accent2">
                  <a:lumMod val="40000"/>
                  <a:lumOff val="60000"/>
                </a:schemeClr>
              </a:solidFill>
            </a:endParaRPr>
          </a:p>
        </p:txBody>
      </p:sp>
      <p:pic>
        <p:nvPicPr>
          <p:cNvPr id="19" name="Imagen 18" descr="Empresario joven presentando">
            <a:extLst>
              <a:ext uri="{FF2B5EF4-FFF2-40B4-BE49-F238E27FC236}">
                <a16:creationId xmlns:a16="http://schemas.microsoft.com/office/drawing/2014/main" id="{35663D91-1A06-B3E5-EADB-AC379BC0AAF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flipH="1">
            <a:off x="490579" y="1771886"/>
            <a:ext cx="786578" cy="1355276"/>
          </a:xfrm>
          <a:prstGeom prst="rect">
            <a:avLst/>
          </a:prstGeom>
        </p:spPr>
      </p:pic>
      <p:sp>
        <p:nvSpPr>
          <p:cNvPr id="7" name="CuadroTexto 6">
            <a:extLst>
              <a:ext uri="{FF2B5EF4-FFF2-40B4-BE49-F238E27FC236}">
                <a16:creationId xmlns:a16="http://schemas.microsoft.com/office/drawing/2014/main" id="{849AD587-F4E0-0950-A180-682C6B32D820}"/>
              </a:ext>
            </a:extLst>
          </p:cNvPr>
          <p:cNvSpPr txBox="1"/>
          <p:nvPr/>
        </p:nvSpPr>
        <p:spPr>
          <a:xfrm>
            <a:off x="1506653" y="1018363"/>
            <a:ext cx="10685347" cy="2862322"/>
          </a:xfrm>
          <a:prstGeom prst="rect">
            <a:avLst/>
          </a:prstGeom>
          <a:noFill/>
        </p:spPr>
        <p:txBody>
          <a:bodyPr wrap="square">
            <a:spAutoFit/>
          </a:bodyPr>
          <a:lstStyle/>
          <a:p>
            <a:r>
              <a:rPr lang="es-MX" b="0" dirty="0">
                <a:solidFill>
                  <a:srgbClr val="6A9955"/>
                </a:solidFill>
                <a:effectLst/>
                <a:latin typeface="Consolas" panose="020B0609020204030204" pitchFamily="49" charset="0"/>
              </a:rPr>
              <a:t>// Agrega el carácter nulo </a:t>
            </a:r>
            <a:endParaRPr lang="es-MX" b="0" dirty="0">
              <a:solidFill>
                <a:srgbClr val="CCCCCC"/>
              </a:solidFill>
              <a:effectLst/>
              <a:latin typeface="Consolas" panose="020B0609020204030204" pitchFamily="49" charset="0"/>
            </a:endParaRPr>
          </a:p>
          <a:p>
            <a:r>
              <a:rPr lang="es-MX" b="0" dirty="0">
                <a:solidFill>
                  <a:srgbClr val="CCCCCC"/>
                </a:solidFill>
                <a:effectLst/>
                <a:latin typeface="Consolas" panose="020B0609020204030204" pitchFamily="49" charset="0"/>
              </a:rPr>
              <a:t>    </a:t>
            </a:r>
            <a:r>
              <a:rPr lang="es-MX" b="0" dirty="0">
                <a:solidFill>
                  <a:srgbClr val="6A9955"/>
                </a:solidFill>
                <a:effectLst/>
                <a:latin typeface="Consolas" panose="020B0609020204030204" pitchFamily="49" charset="0"/>
              </a:rPr>
              <a:t>// para formar una cadena válida en C</a:t>
            </a:r>
            <a:endParaRPr lang="es-MX" b="0" dirty="0">
              <a:solidFill>
                <a:srgbClr val="CCCCCC"/>
              </a:solidFill>
              <a:effectLst/>
              <a:latin typeface="Consolas" panose="020B0609020204030204" pitchFamily="49" charset="0"/>
            </a:endParaRPr>
          </a:p>
          <a:p>
            <a:r>
              <a:rPr lang="es-MX" b="0" dirty="0">
                <a:solidFill>
                  <a:srgbClr val="CCCCCC"/>
                </a:solidFill>
                <a:effectLst/>
                <a:latin typeface="Consolas" panose="020B0609020204030204" pitchFamily="49" charset="0"/>
              </a:rPr>
              <a:t>    </a:t>
            </a:r>
            <a:r>
              <a:rPr lang="es-MX" b="0" dirty="0">
                <a:solidFill>
                  <a:srgbClr val="9CDCFE"/>
                </a:solidFill>
                <a:effectLst/>
                <a:latin typeface="Consolas" panose="020B0609020204030204" pitchFamily="49" charset="0"/>
              </a:rPr>
              <a:t>cadena</a:t>
            </a:r>
            <a:r>
              <a:rPr lang="es-MX" b="0" dirty="0">
                <a:solidFill>
                  <a:srgbClr val="CCCCCC"/>
                </a:solidFill>
                <a:effectLst/>
                <a:latin typeface="Consolas" panose="020B0609020204030204" pitchFamily="49" charset="0"/>
              </a:rPr>
              <a:t>[</a:t>
            </a:r>
            <a:r>
              <a:rPr lang="es-MX" b="0" dirty="0">
                <a:solidFill>
                  <a:srgbClr val="9CDCFE"/>
                </a:solidFill>
                <a:effectLst/>
                <a:latin typeface="Consolas" panose="020B0609020204030204" pitchFamily="49" charset="0"/>
              </a:rPr>
              <a:t>longitud</a:t>
            </a:r>
            <a:r>
              <a:rPr lang="es-MX" b="0" dirty="0">
                <a:solidFill>
                  <a:srgbClr val="CCCCCC"/>
                </a:solidFill>
                <a:effectLst/>
                <a:latin typeface="Consolas" panose="020B0609020204030204" pitchFamily="49" charset="0"/>
              </a:rPr>
              <a:t>] </a:t>
            </a:r>
            <a:r>
              <a:rPr lang="es-MX" b="0" dirty="0">
                <a:solidFill>
                  <a:srgbClr val="D4D4D4"/>
                </a:solidFill>
                <a:effectLst/>
                <a:latin typeface="Consolas" panose="020B0609020204030204" pitchFamily="49" charset="0"/>
              </a:rPr>
              <a:t>=</a:t>
            </a:r>
            <a:r>
              <a:rPr lang="es-MX" b="0" dirty="0">
                <a:solidFill>
                  <a:srgbClr val="CCCCCC"/>
                </a:solidFill>
                <a:effectLst/>
                <a:latin typeface="Consolas" panose="020B0609020204030204" pitchFamily="49" charset="0"/>
              </a:rPr>
              <a:t> </a:t>
            </a:r>
            <a:r>
              <a:rPr lang="es-MX" b="0" dirty="0">
                <a:solidFill>
                  <a:srgbClr val="CE9178"/>
                </a:solidFill>
                <a:effectLst/>
                <a:latin typeface="Consolas" panose="020B0609020204030204" pitchFamily="49" charset="0"/>
              </a:rPr>
              <a:t>'</a:t>
            </a:r>
            <a:r>
              <a:rPr lang="es-MX" b="0" dirty="0">
                <a:solidFill>
                  <a:srgbClr val="D7BA7D"/>
                </a:solidFill>
                <a:effectLst/>
                <a:latin typeface="Consolas" panose="020B0609020204030204" pitchFamily="49" charset="0"/>
              </a:rPr>
              <a:t>\0</a:t>
            </a:r>
            <a:r>
              <a:rPr lang="es-MX" b="0" dirty="0">
                <a:solidFill>
                  <a:srgbClr val="CE9178"/>
                </a:solidFill>
                <a:effectLst/>
                <a:latin typeface="Consolas" panose="020B0609020204030204" pitchFamily="49" charset="0"/>
              </a:rPr>
              <a:t>'</a:t>
            </a:r>
            <a:r>
              <a:rPr lang="es-MX" b="0" dirty="0">
                <a:solidFill>
                  <a:srgbClr val="CCCCCC"/>
                </a:solidFill>
                <a:effectLst/>
                <a:latin typeface="Consolas" panose="020B0609020204030204" pitchFamily="49" charset="0"/>
              </a:rPr>
              <a:t>;</a:t>
            </a:r>
          </a:p>
          <a:p>
            <a:br>
              <a:rPr lang="es-MX" b="0" dirty="0">
                <a:solidFill>
                  <a:srgbClr val="CCCCCC"/>
                </a:solidFill>
                <a:effectLst/>
                <a:latin typeface="Consolas" panose="020B0609020204030204" pitchFamily="49" charset="0"/>
              </a:rPr>
            </a:br>
            <a:r>
              <a:rPr lang="es-MX" b="0" dirty="0">
                <a:solidFill>
                  <a:srgbClr val="CCCCCC"/>
                </a:solidFill>
                <a:effectLst/>
                <a:latin typeface="Consolas" panose="020B0609020204030204" pitchFamily="49" charset="0"/>
              </a:rPr>
              <a:t>    </a:t>
            </a:r>
            <a:r>
              <a:rPr lang="es-MX" b="0" dirty="0" err="1">
                <a:solidFill>
                  <a:srgbClr val="DCDCAA"/>
                </a:solidFill>
                <a:effectLst/>
                <a:latin typeface="Consolas" panose="020B0609020204030204" pitchFamily="49" charset="0"/>
              </a:rPr>
              <a:t>printf</a:t>
            </a:r>
            <a:r>
              <a:rPr lang="es-MX" b="0" dirty="0">
                <a:solidFill>
                  <a:srgbClr val="CCCCCC"/>
                </a:solidFill>
                <a:effectLst/>
                <a:latin typeface="Consolas" panose="020B0609020204030204" pitchFamily="49" charset="0"/>
              </a:rPr>
              <a:t>(</a:t>
            </a:r>
            <a:r>
              <a:rPr lang="es-MX" b="0" dirty="0">
                <a:solidFill>
                  <a:srgbClr val="CE9178"/>
                </a:solidFill>
                <a:effectLst/>
                <a:latin typeface="Consolas" panose="020B0609020204030204" pitchFamily="49" charset="0"/>
              </a:rPr>
              <a:t>"La cadena ingresada es: </a:t>
            </a:r>
            <a:r>
              <a:rPr lang="es-MX" b="0" dirty="0">
                <a:solidFill>
                  <a:srgbClr val="9CDCFE"/>
                </a:solidFill>
                <a:effectLst/>
                <a:latin typeface="Consolas" panose="020B0609020204030204" pitchFamily="49" charset="0"/>
              </a:rPr>
              <a:t>%s</a:t>
            </a:r>
            <a:r>
              <a:rPr lang="es-MX" b="0" dirty="0">
                <a:solidFill>
                  <a:srgbClr val="D7BA7D"/>
                </a:solidFill>
                <a:effectLst/>
                <a:latin typeface="Consolas" panose="020B0609020204030204" pitchFamily="49" charset="0"/>
              </a:rPr>
              <a:t>\n</a:t>
            </a:r>
            <a:r>
              <a:rPr lang="es-MX" b="0" dirty="0">
                <a:solidFill>
                  <a:srgbClr val="CE9178"/>
                </a:solidFill>
                <a:effectLst/>
                <a:latin typeface="Consolas" panose="020B0609020204030204" pitchFamily="49" charset="0"/>
              </a:rPr>
              <a:t>"</a:t>
            </a:r>
            <a:r>
              <a:rPr lang="es-MX" b="0" dirty="0">
                <a:solidFill>
                  <a:srgbClr val="CCCCCC"/>
                </a:solidFill>
                <a:effectLst/>
                <a:latin typeface="Consolas" panose="020B0609020204030204" pitchFamily="49" charset="0"/>
              </a:rPr>
              <a:t>, </a:t>
            </a:r>
            <a:r>
              <a:rPr lang="es-MX" b="0" dirty="0">
                <a:solidFill>
                  <a:srgbClr val="9CDCFE"/>
                </a:solidFill>
                <a:effectLst/>
                <a:latin typeface="Consolas" panose="020B0609020204030204" pitchFamily="49" charset="0"/>
              </a:rPr>
              <a:t>cadena</a:t>
            </a:r>
            <a:r>
              <a:rPr lang="es-MX" b="0" dirty="0">
                <a:solidFill>
                  <a:srgbClr val="CCCCCC"/>
                </a:solidFill>
                <a:effectLst/>
                <a:latin typeface="Consolas" panose="020B0609020204030204" pitchFamily="49" charset="0"/>
              </a:rPr>
              <a:t>);</a:t>
            </a:r>
          </a:p>
          <a:p>
            <a:r>
              <a:rPr lang="es-MX" b="0" dirty="0">
                <a:solidFill>
                  <a:srgbClr val="CCCCCC"/>
                </a:solidFill>
                <a:effectLst/>
                <a:latin typeface="Consolas" panose="020B0609020204030204" pitchFamily="49" charset="0"/>
              </a:rPr>
              <a:t>    </a:t>
            </a:r>
            <a:r>
              <a:rPr lang="es-MX" b="0" dirty="0">
                <a:solidFill>
                  <a:srgbClr val="6A9955"/>
                </a:solidFill>
                <a:effectLst/>
                <a:latin typeface="Consolas" panose="020B0609020204030204" pitchFamily="49" charset="0"/>
              </a:rPr>
              <a:t>// Liberar la memoria dinámica cuando ya no se necesite</a:t>
            </a:r>
            <a:endParaRPr lang="es-MX" b="0" dirty="0">
              <a:solidFill>
                <a:srgbClr val="CCCCCC"/>
              </a:solidFill>
              <a:effectLst/>
              <a:latin typeface="Consolas" panose="020B0609020204030204" pitchFamily="49" charset="0"/>
            </a:endParaRPr>
          </a:p>
          <a:p>
            <a:r>
              <a:rPr lang="es-MX" b="0" dirty="0">
                <a:solidFill>
                  <a:srgbClr val="CCCCCC"/>
                </a:solidFill>
                <a:effectLst/>
                <a:latin typeface="Consolas" panose="020B0609020204030204" pitchFamily="49" charset="0"/>
              </a:rPr>
              <a:t>    </a:t>
            </a:r>
            <a:r>
              <a:rPr lang="es-MX" b="0" dirty="0">
                <a:solidFill>
                  <a:srgbClr val="DCDCAA"/>
                </a:solidFill>
                <a:effectLst/>
                <a:latin typeface="Consolas" panose="020B0609020204030204" pitchFamily="49" charset="0"/>
              </a:rPr>
              <a:t>free</a:t>
            </a:r>
            <a:r>
              <a:rPr lang="es-MX" b="0" dirty="0">
                <a:solidFill>
                  <a:srgbClr val="CCCCCC"/>
                </a:solidFill>
                <a:effectLst/>
                <a:latin typeface="Consolas" panose="020B0609020204030204" pitchFamily="49" charset="0"/>
              </a:rPr>
              <a:t>(</a:t>
            </a:r>
            <a:r>
              <a:rPr lang="es-MX" b="0" dirty="0">
                <a:solidFill>
                  <a:srgbClr val="9CDCFE"/>
                </a:solidFill>
                <a:effectLst/>
                <a:latin typeface="Consolas" panose="020B0609020204030204" pitchFamily="49" charset="0"/>
              </a:rPr>
              <a:t>cadena</a:t>
            </a:r>
            <a:r>
              <a:rPr lang="es-MX" b="0" dirty="0">
                <a:solidFill>
                  <a:srgbClr val="CCCCCC"/>
                </a:solidFill>
                <a:effectLst/>
                <a:latin typeface="Consolas" panose="020B0609020204030204" pitchFamily="49" charset="0"/>
              </a:rPr>
              <a:t>);</a:t>
            </a:r>
          </a:p>
          <a:p>
            <a:br>
              <a:rPr lang="es-MX" b="0" dirty="0">
                <a:solidFill>
                  <a:srgbClr val="CCCCCC"/>
                </a:solidFill>
                <a:effectLst/>
                <a:latin typeface="Consolas" panose="020B0609020204030204" pitchFamily="49" charset="0"/>
              </a:rPr>
            </a:br>
            <a:r>
              <a:rPr lang="es-MX" b="0" dirty="0">
                <a:solidFill>
                  <a:srgbClr val="CCCCCC"/>
                </a:solidFill>
                <a:effectLst/>
                <a:latin typeface="Consolas" panose="020B0609020204030204" pitchFamily="49" charset="0"/>
              </a:rPr>
              <a:t>    </a:t>
            </a:r>
            <a:r>
              <a:rPr lang="es-MX" b="0" dirty="0" err="1">
                <a:solidFill>
                  <a:srgbClr val="C586C0"/>
                </a:solidFill>
                <a:effectLst/>
                <a:latin typeface="Consolas" panose="020B0609020204030204" pitchFamily="49" charset="0"/>
              </a:rPr>
              <a:t>return</a:t>
            </a:r>
            <a:r>
              <a:rPr lang="es-MX" b="0" dirty="0">
                <a:solidFill>
                  <a:srgbClr val="CCCCCC"/>
                </a:solidFill>
                <a:effectLst/>
                <a:latin typeface="Consolas" panose="020B0609020204030204" pitchFamily="49" charset="0"/>
              </a:rPr>
              <a:t> </a:t>
            </a:r>
            <a:r>
              <a:rPr lang="es-MX" b="0" dirty="0">
                <a:solidFill>
                  <a:srgbClr val="B5CEA8"/>
                </a:solidFill>
                <a:effectLst/>
                <a:latin typeface="Consolas" panose="020B0609020204030204" pitchFamily="49" charset="0"/>
              </a:rPr>
              <a:t>0</a:t>
            </a:r>
            <a:r>
              <a:rPr lang="es-MX" b="0" dirty="0">
                <a:solidFill>
                  <a:srgbClr val="CCCCCC"/>
                </a:solidFill>
                <a:effectLst/>
                <a:latin typeface="Consolas" panose="020B0609020204030204" pitchFamily="49" charset="0"/>
              </a:rPr>
              <a:t>;</a:t>
            </a:r>
          </a:p>
          <a:p>
            <a:r>
              <a:rPr lang="es-MX" b="0" dirty="0">
                <a:solidFill>
                  <a:srgbClr val="CCCCCC"/>
                </a:solidFill>
                <a:effectLst/>
                <a:latin typeface="Consolas" panose="020B0609020204030204" pitchFamily="49" charset="0"/>
              </a:rPr>
              <a:t>}</a:t>
            </a:r>
          </a:p>
        </p:txBody>
      </p:sp>
    </p:spTree>
    <p:extLst>
      <p:ext uri="{BB962C8B-B14F-4D97-AF65-F5344CB8AC3E}">
        <p14:creationId xmlns:p14="http://schemas.microsoft.com/office/powerpoint/2010/main" val="289536026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ubtítulo 2">
            <a:extLst>
              <a:ext uri="{FF2B5EF4-FFF2-40B4-BE49-F238E27FC236}">
                <a16:creationId xmlns:a16="http://schemas.microsoft.com/office/drawing/2014/main" id="{E58C6DE4-F75F-FA1F-0F2F-CF9B39476F9B}"/>
              </a:ext>
            </a:extLst>
          </p:cNvPr>
          <p:cNvSpPr txBox="1">
            <a:spLocks/>
          </p:cNvSpPr>
          <p:nvPr/>
        </p:nvSpPr>
        <p:spPr>
          <a:xfrm>
            <a:off x="783522" y="3768051"/>
            <a:ext cx="2583024" cy="746282"/>
          </a:xfrm>
          <a:prstGeom prst="rect">
            <a:avLst/>
          </a:prstGeom>
          <a:scene3d>
            <a:camera prst="orthographicFront"/>
            <a:lightRig rig="threePt" dir="t"/>
          </a:scene3d>
          <a:sp3d>
            <a:bevelT/>
          </a:sp3d>
        </p:spPr>
        <p:style>
          <a:lnRef idx="2">
            <a:schemeClr val="accent5"/>
          </a:lnRef>
          <a:fillRef idx="1">
            <a:schemeClr val="lt1"/>
          </a:fillRef>
          <a:effectRef idx="0">
            <a:schemeClr val="accent5"/>
          </a:effectRef>
          <a:fontRef idx="minor">
            <a:schemeClr val="dk1"/>
          </a:fontRef>
        </p:style>
        <p:txBody>
          <a:bodyPr vert="horz" lIns="91440" tIns="45720" rIns="91440" bIns="45720" rtlCol="0">
            <a:normAutofit lnSpcReduction="10000"/>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s-MX" dirty="0"/>
              <a:t>Mapa de Memoria de un programa</a:t>
            </a:r>
            <a:endParaRPr lang="es-AR" dirty="0"/>
          </a:p>
        </p:txBody>
      </p:sp>
      <p:cxnSp>
        <p:nvCxnSpPr>
          <p:cNvPr id="7" name="Conector recto de flecha 6">
            <a:extLst>
              <a:ext uri="{FF2B5EF4-FFF2-40B4-BE49-F238E27FC236}">
                <a16:creationId xmlns:a16="http://schemas.microsoft.com/office/drawing/2014/main" id="{7965A40B-491F-D01D-7C75-1BFC1333400E}"/>
              </a:ext>
            </a:extLst>
          </p:cNvPr>
          <p:cNvCxnSpPr>
            <a:cxnSpLocks/>
            <a:stCxn id="4" idx="3"/>
            <a:endCxn id="14" idx="1"/>
          </p:cNvCxnSpPr>
          <p:nvPr/>
        </p:nvCxnSpPr>
        <p:spPr>
          <a:xfrm flipV="1">
            <a:off x="3366546" y="1789668"/>
            <a:ext cx="1503085" cy="235152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8" name="Conector recto de flecha 7">
            <a:extLst>
              <a:ext uri="{FF2B5EF4-FFF2-40B4-BE49-F238E27FC236}">
                <a16:creationId xmlns:a16="http://schemas.microsoft.com/office/drawing/2014/main" id="{8AD31F34-FAD1-EB5A-4534-82766F9949C3}"/>
              </a:ext>
            </a:extLst>
          </p:cNvPr>
          <p:cNvCxnSpPr>
            <a:cxnSpLocks/>
            <a:stCxn id="4" idx="3"/>
            <a:endCxn id="15" idx="1"/>
          </p:cNvCxnSpPr>
          <p:nvPr/>
        </p:nvCxnSpPr>
        <p:spPr>
          <a:xfrm flipV="1">
            <a:off x="3366546" y="3863162"/>
            <a:ext cx="3556320" cy="27803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9" name="Conector recto de flecha 8">
            <a:extLst>
              <a:ext uri="{FF2B5EF4-FFF2-40B4-BE49-F238E27FC236}">
                <a16:creationId xmlns:a16="http://schemas.microsoft.com/office/drawing/2014/main" id="{D8FCC864-61B5-446A-EBA0-A5EA75B06C60}"/>
              </a:ext>
            </a:extLst>
          </p:cNvPr>
          <p:cNvCxnSpPr>
            <a:cxnSpLocks/>
            <a:stCxn id="4" idx="3"/>
            <a:endCxn id="16" idx="1"/>
          </p:cNvCxnSpPr>
          <p:nvPr/>
        </p:nvCxnSpPr>
        <p:spPr>
          <a:xfrm>
            <a:off x="3366546" y="4141192"/>
            <a:ext cx="3556320" cy="66621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4" name="Subtítulo 2">
            <a:extLst>
              <a:ext uri="{FF2B5EF4-FFF2-40B4-BE49-F238E27FC236}">
                <a16:creationId xmlns:a16="http://schemas.microsoft.com/office/drawing/2014/main" id="{5D245A1F-59E3-8F50-9A8F-0CFD61C82BC9}"/>
              </a:ext>
            </a:extLst>
          </p:cNvPr>
          <p:cNvSpPr txBox="1">
            <a:spLocks/>
          </p:cNvSpPr>
          <p:nvPr/>
        </p:nvSpPr>
        <p:spPr>
          <a:xfrm>
            <a:off x="4869631" y="1505824"/>
            <a:ext cx="2815552" cy="567688"/>
          </a:xfrm>
          <a:prstGeom prst="rect">
            <a:avLst/>
          </a:prstGeom>
          <a:ln>
            <a:solidFill>
              <a:srgbClr val="0070C0"/>
            </a:solidFill>
          </a:ln>
          <a:scene3d>
            <a:camera prst="orthographicFront"/>
            <a:lightRig rig="threePt" dir="t"/>
          </a:scene3d>
          <a:sp3d>
            <a:bevelT w="101600" prst="riblet"/>
          </a:sp3d>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s-MX" dirty="0"/>
              <a:t>Variables Locales</a:t>
            </a:r>
            <a:endParaRPr lang="es-AR" dirty="0"/>
          </a:p>
        </p:txBody>
      </p:sp>
      <p:sp>
        <p:nvSpPr>
          <p:cNvPr id="15" name="Subtítulo 2">
            <a:extLst>
              <a:ext uri="{FF2B5EF4-FFF2-40B4-BE49-F238E27FC236}">
                <a16:creationId xmlns:a16="http://schemas.microsoft.com/office/drawing/2014/main" id="{3EE9404C-E212-AEA0-D172-DC370BF90261}"/>
              </a:ext>
            </a:extLst>
          </p:cNvPr>
          <p:cNvSpPr txBox="1">
            <a:spLocks/>
          </p:cNvSpPr>
          <p:nvPr/>
        </p:nvSpPr>
        <p:spPr>
          <a:xfrm>
            <a:off x="6922866" y="3579318"/>
            <a:ext cx="2815552" cy="567688"/>
          </a:xfrm>
          <a:prstGeom prst="rect">
            <a:avLst/>
          </a:prstGeom>
          <a:ln>
            <a:solidFill>
              <a:srgbClr val="0070C0"/>
            </a:solidFill>
          </a:ln>
          <a:scene3d>
            <a:camera prst="orthographicFront"/>
            <a:lightRig rig="threePt" dir="t"/>
          </a:scene3d>
          <a:sp3d>
            <a:bevelT w="101600" prst="riblet"/>
          </a:sp3d>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s-MX" dirty="0"/>
              <a:t>Constantes</a:t>
            </a:r>
            <a:endParaRPr lang="es-AR" dirty="0"/>
          </a:p>
        </p:txBody>
      </p:sp>
      <p:sp>
        <p:nvSpPr>
          <p:cNvPr id="16" name="Subtítulo 2">
            <a:extLst>
              <a:ext uri="{FF2B5EF4-FFF2-40B4-BE49-F238E27FC236}">
                <a16:creationId xmlns:a16="http://schemas.microsoft.com/office/drawing/2014/main" id="{6ADDC18F-CE0D-8B2C-5CB8-0A18B801F682}"/>
              </a:ext>
            </a:extLst>
          </p:cNvPr>
          <p:cNvSpPr txBox="1">
            <a:spLocks/>
          </p:cNvSpPr>
          <p:nvPr/>
        </p:nvSpPr>
        <p:spPr>
          <a:xfrm>
            <a:off x="6922866" y="4460955"/>
            <a:ext cx="2815552" cy="692905"/>
          </a:xfrm>
          <a:prstGeom prst="rect">
            <a:avLst/>
          </a:prstGeom>
          <a:ln>
            <a:solidFill>
              <a:srgbClr val="0070C0"/>
            </a:solidFill>
          </a:ln>
          <a:scene3d>
            <a:camera prst="orthographicFront"/>
            <a:lightRig rig="threePt" dir="t"/>
          </a:scene3d>
          <a:sp3d>
            <a:bevelT w="101600" prst="riblet"/>
          </a:sp3d>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s-MX" dirty="0"/>
              <a:t>Memoria dinámica</a:t>
            </a:r>
            <a:endParaRPr lang="es-AR" dirty="0"/>
          </a:p>
        </p:txBody>
      </p:sp>
      <p:pic>
        <p:nvPicPr>
          <p:cNvPr id="6" name="Imagen 5" descr="Icono&#10;&#10;Descripción generada automáticamente">
            <a:extLst>
              <a:ext uri="{FF2B5EF4-FFF2-40B4-BE49-F238E27FC236}">
                <a16:creationId xmlns:a16="http://schemas.microsoft.com/office/drawing/2014/main" id="{655818C1-132D-9ED8-7C5E-F85E5FC405C9}"/>
              </a:ext>
            </a:extLst>
          </p:cNvPr>
          <p:cNvPicPr>
            <a:picLocks noChangeAspect="1"/>
          </p:cNvPicPr>
          <p:nvPr/>
        </p:nvPicPr>
        <p:blipFill rotWithShape="1">
          <a:blip r:embed="rId2">
            <a:extLst>
              <a:ext uri="{28A0092B-C50C-407E-A947-70E740481C1C}">
                <a14:useLocalDpi xmlns:a14="http://schemas.microsoft.com/office/drawing/2010/main" val="0"/>
              </a:ext>
            </a:extLst>
          </a:blip>
          <a:srcRect r="-2" b="-2"/>
          <a:stretch/>
        </p:blipFill>
        <p:spPr>
          <a:xfrm>
            <a:off x="103521" y="86064"/>
            <a:ext cx="1125840" cy="1125840"/>
          </a:xfrm>
          <a:custGeom>
            <a:avLst/>
            <a:gdLst/>
            <a:ahLst/>
            <a:cxnLst/>
            <a:rect l="l" t="t" r="r" b="b"/>
            <a:pathLst>
              <a:path w="3741748" h="3741748">
                <a:moveTo>
                  <a:pt x="1870874" y="0"/>
                </a:moveTo>
                <a:cubicBezTo>
                  <a:pt x="2904129" y="0"/>
                  <a:pt x="3741748" y="837619"/>
                  <a:pt x="3741748" y="1870874"/>
                </a:cubicBezTo>
                <a:cubicBezTo>
                  <a:pt x="3741748" y="2904129"/>
                  <a:pt x="2904129" y="3741748"/>
                  <a:pt x="1870874" y="3741748"/>
                </a:cubicBezTo>
                <a:cubicBezTo>
                  <a:pt x="837619" y="3741748"/>
                  <a:pt x="0" y="2904129"/>
                  <a:pt x="0" y="1870874"/>
                </a:cubicBezTo>
                <a:cubicBezTo>
                  <a:pt x="0" y="837619"/>
                  <a:pt x="837619" y="0"/>
                  <a:pt x="1870874" y="0"/>
                </a:cubicBezTo>
                <a:close/>
              </a:path>
            </a:pathLst>
          </a:custGeom>
        </p:spPr>
      </p:pic>
      <p:sp>
        <p:nvSpPr>
          <p:cNvPr id="10" name="CuadroTexto 9">
            <a:extLst>
              <a:ext uri="{FF2B5EF4-FFF2-40B4-BE49-F238E27FC236}">
                <a16:creationId xmlns:a16="http://schemas.microsoft.com/office/drawing/2014/main" id="{2756067A-BB3D-10B5-A6A6-9C1D36817CC0}"/>
              </a:ext>
            </a:extLst>
          </p:cNvPr>
          <p:cNvSpPr txBox="1"/>
          <p:nvPr/>
        </p:nvSpPr>
        <p:spPr>
          <a:xfrm>
            <a:off x="9713021" y="5959430"/>
            <a:ext cx="2478979" cy="923330"/>
          </a:xfrm>
          <a:prstGeom prst="rect">
            <a:avLst/>
          </a:prstGeom>
          <a:noFill/>
        </p:spPr>
        <p:txBody>
          <a:bodyPr wrap="square">
            <a:spAutoFit/>
          </a:bodyPr>
          <a:lstStyle/>
          <a:p>
            <a:r>
              <a:rPr lang="es-AR" dirty="0">
                <a:latin typeface="Arial Narrow" panose="020B0606020202030204" pitchFamily="34" charset="0"/>
              </a:rPr>
              <a:t>Profesores </a:t>
            </a:r>
          </a:p>
          <a:p>
            <a:r>
              <a:rPr lang="es-AR" dirty="0">
                <a:latin typeface="Arial Narrow" panose="020B0606020202030204" pitchFamily="34" charset="0"/>
              </a:rPr>
              <a:t>Ing. Israel Pavelek</a:t>
            </a:r>
          </a:p>
          <a:p>
            <a:r>
              <a:rPr lang="es-AR" dirty="0">
                <a:latin typeface="Arial Narrow" panose="020B0606020202030204" pitchFamily="34" charset="0"/>
              </a:rPr>
              <a:t>Ing. Behringer Alejandro</a:t>
            </a:r>
          </a:p>
        </p:txBody>
      </p:sp>
      <p:sp>
        <p:nvSpPr>
          <p:cNvPr id="11" name="CuadroTexto 10">
            <a:extLst>
              <a:ext uri="{FF2B5EF4-FFF2-40B4-BE49-F238E27FC236}">
                <a16:creationId xmlns:a16="http://schemas.microsoft.com/office/drawing/2014/main" id="{770EAE9D-3076-6DC4-39DE-54CF97BB65AB}"/>
              </a:ext>
            </a:extLst>
          </p:cNvPr>
          <p:cNvSpPr txBox="1"/>
          <p:nvPr/>
        </p:nvSpPr>
        <p:spPr>
          <a:xfrm>
            <a:off x="203261" y="5880782"/>
            <a:ext cx="2583024" cy="923330"/>
          </a:xfrm>
          <a:prstGeom prst="rect">
            <a:avLst/>
          </a:prstGeom>
          <a:noFill/>
        </p:spPr>
        <p:txBody>
          <a:bodyPr wrap="square">
            <a:spAutoFit/>
          </a:bodyPr>
          <a:lstStyle/>
          <a:p>
            <a:r>
              <a:rPr lang="es-AR" dirty="0">
                <a:latin typeface="Arial Narrow" panose="020B0606020202030204" pitchFamily="34" charset="0"/>
              </a:rPr>
              <a:t>Profesores JTP </a:t>
            </a:r>
          </a:p>
          <a:p>
            <a:r>
              <a:rPr lang="es-AR" dirty="0">
                <a:latin typeface="Arial Narrow" panose="020B0606020202030204" pitchFamily="34" charset="0"/>
              </a:rPr>
              <a:t>Miguel Silva</a:t>
            </a:r>
          </a:p>
          <a:p>
            <a:r>
              <a:rPr lang="es-AR" dirty="0">
                <a:latin typeface="Arial Narrow" panose="020B0606020202030204" pitchFamily="34" charset="0"/>
              </a:rPr>
              <a:t>Jonathan Pécora</a:t>
            </a:r>
          </a:p>
        </p:txBody>
      </p:sp>
      <p:sp>
        <p:nvSpPr>
          <p:cNvPr id="12" name="Título 1">
            <a:extLst>
              <a:ext uri="{FF2B5EF4-FFF2-40B4-BE49-F238E27FC236}">
                <a16:creationId xmlns:a16="http://schemas.microsoft.com/office/drawing/2014/main" id="{218AAE39-81A8-4236-E691-1C749D604129}"/>
              </a:ext>
            </a:extLst>
          </p:cNvPr>
          <p:cNvSpPr txBox="1">
            <a:spLocks/>
          </p:cNvSpPr>
          <p:nvPr/>
        </p:nvSpPr>
        <p:spPr>
          <a:xfrm>
            <a:off x="5733356" y="19"/>
            <a:ext cx="6458644" cy="567688"/>
          </a:xfrm>
          <a:prstGeom prst="rect">
            <a:avLst/>
          </a:prstGeom>
        </p:spPr>
        <p:txBody>
          <a:bodyPr vert="horz" lIns="91440" tIns="45720" rIns="91440" bIns="45720" rtlCol="0" anchor="b">
            <a:normAutofit fontScale="97500" lnSpcReduction="100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s-MX" sz="3600" b="1" dirty="0">
                <a:ln w="22225">
                  <a:solidFill>
                    <a:schemeClr val="accent2"/>
                  </a:solidFill>
                  <a:prstDash val="solid"/>
                </a:ln>
                <a:solidFill>
                  <a:schemeClr val="accent2">
                    <a:lumMod val="40000"/>
                    <a:lumOff val="60000"/>
                  </a:schemeClr>
                </a:solidFill>
              </a:rPr>
              <a:t>Asignación de Memoria Dinámica</a:t>
            </a:r>
            <a:endParaRPr lang="es-AR" sz="3600" b="1" dirty="0">
              <a:ln w="22225">
                <a:solidFill>
                  <a:schemeClr val="accent2"/>
                </a:solidFill>
                <a:prstDash val="solid"/>
              </a:ln>
              <a:solidFill>
                <a:schemeClr val="accent2">
                  <a:lumMod val="40000"/>
                  <a:lumOff val="60000"/>
                </a:schemeClr>
              </a:solidFill>
            </a:endParaRPr>
          </a:p>
        </p:txBody>
      </p:sp>
      <p:cxnSp>
        <p:nvCxnSpPr>
          <p:cNvPr id="30" name="Conector recto de flecha 29">
            <a:extLst>
              <a:ext uri="{FF2B5EF4-FFF2-40B4-BE49-F238E27FC236}">
                <a16:creationId xmlns:a16="http://schemas.microsoft.com/office/drawing/2014/main" id="{EAA83809-EC54-95E4-7AA1-CA2FB9B268BE}"/>
              </a:ext>
            </a:extLst>
          </p:cNvPr>
          <p:cNvCxnSpPr>
            <a:cxnSpLocks/>
            <a:stCxn id="14" idx="3"/>
            <a:endCxn id="31" idx="1"/>
          </p:cNvCxnSpPr>
          <p:nvPr/>
        </p:nvCxnSpPr>
        <p:spPr>
          <a:xfrm flipV="1">
            <a:off x="7685183" y="1657121"/>
            <a:ext cx="1012377" cy="13254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31" name="Subtítulo 2">
            <a:extLst>
              <a:ext uri="{FF2B5EF4-FFF2-40B4-BE49-F238E27FC236}">
                <a16:creationId xmlns:a16="http://schemas.microsoft.com/office/drawing/2014/main" id="{B588EDF7-B4E4-5938-7160-458CB7651DC3}"/>
              </a:ext>
            </a:extLst>
          </p:cNvPr>
          <p:cNvSpPr txBox="1">
            <a:spLocks/>
          </p:cNvSpPr>
          <p:nvPr/>
        </p:nvSpPr>
        <p:spPr>
          <a:xfrm>
            <a:off x="8697560" y="1373277"/>
            <a:ext cx="2815552" cy="567688"/>
          </a:xfrm>
          <a:prstGeom prst="rect">
            <a:avLst/>
          </a:prstGeom>
          <a:ln>
            <a:solidFill>
              <a:srgbClr val="0070C0"/>
            </a:solidFill>
          </a:ln>
          <a:scene3d>
            <a:camera prst="orthographicFront"/>
            <a:lightRig rig="threePt" dir="t"/>
          </a:scene3d>
          <a:sp3d>
            <a:bevelT w="101600" prst="riblet"/>
          </a:sp3d>
        </p:spPr>
        <p:txBody>
          <a:bodyPr vert="horz" lIns="91440" tIns="45720" rIns="91440" bIns="45720" rtlCol="0">
            <a:normAutofit fontScale="85000" lnSpcReduction="20000"/>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s-MX" dirty="0"/>
              <a:t>Variables Locales de la función </a:t>
            </a:r>
            <a:r>
              <a:rPr lang="es-MX" dirty="0" err="1">
                <a:solidFill>
                  <a:srgbClr val="FF0000"/>
                </a:solidFill>
              </a:rPr>
              <a:t>main</a:t>
            </a:r>
            <a:endParaRPr lang="es-AR" dirty="0">
              <a:solidFill>
                <a:srgbClr val="FF0000"/>
              </a:solidFill>
            </a:endParaRPr>
          </a:p>
        </p:txBody>
      </p:sp>
      <p:sp>
        <p:nvSpPr>
          <p:cNvPr id="34" name="Subtítulo 2">
            <a:extLst>
              <a:ext uri="{FF2B5EF4-FFF2-40B4-BE49-F238E27FC236}">
                <a16:creationId xmlns:a16="http://schemas.microsoft.com/office/drawing/2014/main" id="{955BDBCD-D2CD-13C1-13B5-7F63F6A57A27}"/>
              </a:ext>
            </a:extLst>
          </p:cNvPr>
          <p:cNvSpPr txBox="1">
            <a:spLocks/>
          </p:cNvSpPr>
          <p:nvPr/>
        </p:nvSpPr>
        <p:spPr>
          <a:xfrm>
            <a:off x="8697560" y="2258727"/>
            <a:ext cx="2815552" cy="567688"/>
          </a:xfrm>
          <a:prstGeom prst="rect">
            <a:avLst/>
          </a:prstGeom>
          <a:ln>
            <a:solidFill>
              <a:srgbClr val="0070C0"/>
            </a:solidFill>
          </a:ln>
          <a:scene3d>
            <a:camera prst="orthographicFront"/>
            <a:lightRig rig="threePt" dir="t"/>
          </a:scene3d>
          <a:sp3d>
            <a:bevelT w="101600" prst="riblet"/>
          </a:sp3d>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s-MX" dirty="0"/>
              <a:t>Variables Locales</a:t>
            </a:r>
            <a:endParaRPr lang="es-AR" dirty="0"/>
          </a:p>
        </p:txBody>
      </p:sp>
      <p:cxnSp>
        <p:nvCxnSpPr>
          <p:cNvPr id="35" name="Conector recto de flecha 34">
            <a:extLst>
              <a:ext uri="{FF2B5EF4-FFF2-40B4-BE49-F238E27FC236}">
                <a16:creationId xmlns:a16="http://schemas.microsoft.com/office/drawing/2014/main" id="{0A8A8A70-5351-6D75-F97D-CE8DBFC704B1}"/>
              </a:ext>
            </a:extLst>
          </p:cNvPr>
          <p:cNvCxnSpPr>
            <a:cxnSpLocks/>
            <a:stCxn id="14" idx="3"/>
            <a:endCxn id="34" idx="1"/>
          </p:cNvCxnSpPr>
          <p:nvPr/>
        </p:nvCxnSpPr>
        <p:spPr>
          <a:xfrm>
            <a:off x="7685183" y="1789668"/>
            <a:ext cx="1012377" cy="75290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96493075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2" name="Rectángulo 71">
            <a:extLst>
              <a:ext uri="{FF2B5EF4-FFF2-40B4-BE49-F238E27FC236}">
                <a16:creationId xmlns:a16="http://schemas.microsoft.com/office/drawing/2014/main" id="{CC4CDCED-66E2-2866-CBA5-CBEFC77DEE6C}"/>
              </a:ext>
            </a:extLst>
          </p:cNvPr>
          <p:cNvSpPr/>
          <p:nvPr/>
        </p:nvSpPr>
        <p:spPr>
          <a:xfrm>
            <a:off x="2278224" y="783281"/>
            <a:ext cx="9699812" cy="3794385"/>
          </a:xfrm>
          <a:prstGeom prst="rect">
            <a:avLst/>
          </a:prstGeom>
          <a:gradFill flip="none" rotWithShape="1">
            <a:gsLst>
              <a:gs pos="0">
                <a:schemeClr val="accent1">
                  <a:tint val="66000"/>
                  <a:satMod val="160000"/>
                </a:schemeClr>
              </a:gs>
              <a:gs pos="50000">
                <a:schemeClr val="accent1">
                  <a:tint val="44500"/>
                  <a:satMod val="160000"/>
                </a:schemeClr>
              </a:gs>
              <a:gs pos="100000">
                <a:schemeClr val="accent1">
                  <a:tint val="23500"/>
                  <a:satMod val="160000"/>
                </a:schemeClr>
              </a:gs>
            </a:gsLst>
            <a:lin ang="2700000" scaled="1"/>
            <a:tileRect/>
          </a:gra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AR" dirty="0"/>
          </a:p>
          <a:p>
            <a:pPr algn="ctr"/>
            <a:endParaRPr lang="es-AR" dirty="0"/>
          </a:p>
          <a:p>
            <a:pPr algn="ctr"/>
            <a:endParaRPr lang="es-AR" dirty="0"/>
          </a:p>
          <a:p>
            <a:pPr algn="ctr"/>
            <a:endParaRPr lang="es-AR" dirty="0"/>
          </a:p>
          <a:p>
            <a:pPr algn="ctr"/>
            <a:endParaRPr lang="es-AR" dirty="0"/>
          </a:p>
          <a:p>
            <a:pPr algn="ctr"/>
            <a:endParaRPr lang="es-AR" dirty="0"/>
          </a:p>
          <a:p>
            <a:pPr algn="ctr"/>
            <a:endParaRPr lang="es-AR" dirty="0"/>
          </a:p>
          <a:p>
            <a:pPr algn="ctr"/>
            <a:endParaRPr lang="es-AR" dirty="0"/>
          </a:p>
          <a:p>
            <a:pPr algn="ctr"/>
            <a:endParaRPr lang="es-AR" dirty="0"/>
          </a:p>
          <a:p>
            <a:pPr algn="ctr"/>
            <a:endParaRPr lang="es-AR" dirty="0"/>
          </a:p>
          <a:p>
            <a:pPr algn="ctr"/>
            <a:endParaRPr lang="es-AR" dirty="0"/>
          </a:p>
          <a:p>
            <a:pPr algn="ctr"/>
            <a:endParaRPr lang="es-AR" dirty="0"/>
          </a:p>
          <a:p>
            <a:pPr algn="ctr"/>
            <a:r>
              <a:rPr lang="es-AR" dirty="0">
                <a:solidFill>
                  <a:schemeClr val="tx1"/>
                </a:solidFill>
              </a:rPr>
              <a:t>   					Tiempo de compilación, tamaño fijo y conocido</a:t>
            </a:r>
          </a:p>
        </p:txBody>
      </p:sp>
      <p:sp>
        <p:nvSpPr>
          <p:cNvPr id="4" name="Subtítulo 2">
            <a:extLst>
              <a:ext uri="{FF2B5EF4-FFF2-40B4-BE49-F238E27FC236}">
                <a16:creationId xmlns:a16="http://schemas.microsoft.com/office/drawing/2014/main" id="{E58C6DE4-F75F-FA1F-0F2F-CF9B39476F9B}"/>
              </a:ext>
            </a:extLst>
          </p:cNvPr>
          <p:cNvSpPr txBox="1">
            <a:spLocks/>
          </p:cNvSpPr>
          <p:nvPr/>
        </p:nvSpPr>
        <p:spPr>
          <a:xfrm>
            <a:off x="203261" y="2822762"/>
            <a:ext cx="1508998" cy="746282"/>
          </a:xfrm>
          <a:prstGeom prst="rect">
            <a:avLst/>
          </a:prstGeom>
          <a:scene3d>
            <a:camera prst="orthographicFront"/>
            <a:lightRig rig="threePt" dir="t"/>
          </a:scene3d>
          <a:sp3d>
            <a:bevelT/>
          </a:sp3d>
        </p:spPr>
        <p:style>
          <a:lnRef idx="2">
            <a:schemeClr val="accent5"/>
          </a:lnRef>
          <a:fillRef idx="1">
            <a:schemeClr val="lt1"/>
          </a:fillRef>
          <a:effectRef idx="0">
            <a:schemeClr val="accent5"/>
          </a:effectRef>
          <a:fontRef idx="minor">
            <a:schemeClr val="dk1"/>
          </a:fontRef>
        </p:style>
        <p:txBody>
          <a:bodyPr vert="horz" lIns="91440" tIns="45720" rIns="91440" bIns="45720" rtlCol="0">
            <a:normAutofit fontScale="77500" lnSpcReduction="20000"/>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s-MX" dirty="0"/>
              <a:t>Mapa de Memoria de un programa</a:t>
            </a:r>
            <a:endParaRPr lang="es-AR" dirty="0"/>
          </a:p>
        </p:txBody>
      </p:sp>
      <p:cxnSp>
        <p:nvCxnSpPr>
          <p:cNvPr id="7" name="Conector recto de flecha 6">
            <a:extLst>
              <a:ext uri="{FF2B5EF4-FFF2-40B4-BE49-F238E27FC236}">
                <a16:creationId xmlns:a16="http://schemas.microsoft.com/office/drawing/2014/main" id="{7965A40B-491F-D01D-7C75-1BFC1333400E}"/>
              </a:ext>
            </a:extLst>
          </p:cNvPr>
          <p:cNvCxnSpPr>
            <a:cxnSpLocks/>
            <a:stCxn id="4" idx="3"/>
            <a:endCxn id="14" idx="1"/>
          </p:cNvCxnSpPr>
          <p:nvPr/>
        </p:nvCxnSpPr>
        <p:spPr>
          <a:xfrm flipV="1">
            <a:off x="1712259" y="1689699"/>
            <a:ext cx="1711942" cy="150620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8" name="Conector recto de flecha 7">
            <a:extLst>
              <a:ext uri="{FF2B5EF4-FFF2-40B4-BE49-F238E27FC236}">
                <a16:creationId xmlns:a16="http://schemas.microsoft.com/office/drawing/2014/main" id="{8AD31F34-FAD1-EB5A-4534-82766F9949C3}"/>
              </a:ext>
            </a:extLst>
          </p:cNvPr>
          <p:cNvCxnSpPr>
            <a:cxnSpLocks/>
            <a:stCxn id="4" idx="3"/>
            <a:endCxn id="15" idx="1"/>
          </p:cNvCxnSpPr>
          <p:nvPr/>
        </p:nvCxnSpPr>
        <p:spPr>
          <a:xfrm>
            <a:off x="1712259" y="3195903"/>
            <a:ext cx="1337546" cy="92497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9" name="Conector recto de flecha 8">
            <a:extLst>
              <a:ext uri="{FF2B5EF4-FFF2-40B4-BE49-F238E27FC236}">
                <a16:creationId xmlns:a16="http://schemas.microsoft.com/office/drawing/2014/main" id="{D8FCC864-61B5-446A-EBA0-A5EA75B06C60}"/>
              </a:ext>
            </a:extLst>
          </p:cNvPr>
          <p:cNvCxnSpPr>
            <a:cxnSpLocks/>
            <a:stCxn id="4" idx="3"/>
            <a:endCxn id="16" idx="1"/>
          </p:cNvCxnSpPr>
          <p:nvPr/>
        </p:nvCxnSpPr>
        <p:spPr>
          <a:xfrm>
            <a:off x="1712259" y="3195903"/>
            <a:ext cx="855971" cy="211074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4" name="Subtítulo 2">
            <a:extLst>
              <a:ext uri="{FF2B5EF4-FFF2-40B4-BE49-F238E27FC236}">
                <a16:creationId xmlns:a16="http://schemas.microsoft.com/office/drawing/2014/main" id="{5D245A1F-59E3-8F50-9A8F-0CFD61C82BC9}"/>
              </a:ext>
            </a:extLst>
          </p:cNvPr>
          <p:cNvSpPr txBox="1">
            <a:spLocks/>
          </p:cNvSpPr>
          <p:nvPr/>
        </p:nvSpPr>
        <p:spPr>
          <a:xfrm>
            <a:off x="3424201" y="1405855"/>
            <a:ext cx="1844934" cy="567688"/>
          </a:xfrm>
          <a:prstGeom prst="rect">
            <a:avLst/>
          </a:prstGeom>
          <a:ln>
            <a:solidFill>
              <a:srgbClr val="0070C0"/>
            </a:solidFill>
          </a:ln>
          <a:scene3d>
            <a:camera prst="orthographicFront"/>
            <a:lightRig rig="threePt" dir="t"/>
          </a:scene3d>
          <a:sp3d>
            <a:bevelT w="101600" prst="riblet"/>
          </a:sp3d>
        </p:spPr>
        <p:txBody>
          <a:bodyPr vert="horz" lIns="91440" tIns="45720" rIns="91440" bIns="45720" rtlCol="0">
            <a:normAutofit fontScale="85000" lnSpcReduction="20000"/>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s-MX" dirty="0"/>
              <a:t>Variables Locales</a:t>
            </a:r>
            <a:endParaRPr lang="es-AR" dirty="0"/>
          </a:p>
        </p:txBody>
      </p:sp>
      <p:sp>
        <p:nvSpPr>
          <p:cNvPr id="15" name="Subtítulo 2">
            <a:extLst>
              <a:ext uri="{FF2B5EF4-FFF2-40B4-BE49-F238E27FC236}">
                <a16:creationId xmlns:a16="http://schemas.microsoft.com/office/drawing/2014/main" id="{3EE9404C-E212-AEA0-D172-DC370BF90261}"/>
              </a:ext>
            </a:extLst>
          </p:cNvPr>
          <p:cNvSpPr txBox="1">
            <a:spLocks/>
          </p:cNvSpPr>
          <p:nvPr/>
        </p:nvSpPr>
        <p:spPr>
          <a:xfrm>
            <a:off x="3049805" y="3837029"/>
            <a:ext cx="2815552" cy="567688"/>
          </a:xfrm>
          <a:prstGeom prst="rect">
            <a:avLst/>
          </a:prstGeom>
          <a:ln/>
        </p:spPr>
        <p:style>
          <a:lnRef idx="2">
            <a:schemeClr val="accent4"/>
          </a:lnRef>
          <a:fillRef idx="1">
            <a:schemeClr val="lt1"/>
          </a:fillRef>
          <a:effectRef idx="0">
            <a:schemeClr val="accent4"/>
          </a:effectRef>
          <a:fontRef idx="minor">
            <a:schemeClr val="dk1"/>
          </a:fontRef>
        </p:style>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s-MX" dirty="0"/>
              <a:t>Constantes</a:t>
            </a:r>
            <a:endParaRPr lang="es-AR" dirty="0"/>
          </a:p>
        </p:txBody>
      </p:sp>
      <p:sp>
        <p:nvSpPr>
          <p:cNvPr id="16" name="Subtítulo 2">
            <a:extLst>
              <a:ext uri="{FF2B5EF4-FFF2-40B4-BE49-F238E27FC236}">
                <a16:creationId xmlns:a16="http://schemas.microsoft.com/office/drawing/2014/main" id="{6ADDC18F-CE0D-8B2C-5CB8-0A18B801F682}"/>
              </a:ext>
            </a:extLst>
          </p:cNvPr>
          <p:cNvSpPr txBox="1">
            <a:spLocks/>
          </p:cNvSpPr>
          <p:nvPr/>
        </p:nvSpPr>
        <p:spPr>
          <a:xfrm>
            <a:off x="2568230" y="4960199"/>
            <a:ext cx="2815552" cy="692905"/>
          </a:xfrm>
          <a:prstGeom prst="rect">
            <a:avLst/>
          </a:prstGeom>
          <a:ln/>
        </p:spPr>
        <p:style>
          <a:lnRef idx="2">
            <a:schemeClr val="accent2"/>
          </a:lnRef>
          <a:fillRef idx="1">
            <a:schemeClr val="lt1"/>
          </a:fillRef>
          <a:effectRef idx="0">
            <a:schemeClr val="accent2"/>
          </a:effectRef>
          <a:fontRef idx="minor">
            <a:schemeClr val="dk1"/>
          </a:fontRef>
        </p:style>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s-MX" dirty="0"/>
              <a:t>Memoria dinámica</a:t>
            </a:r>
            <a:endParaRPr lang="es-AR" dirty="0"/>
          </a:p>
        </p:txBody>
      </p:sp>
      <p:pic>
        <p:nvPicPr>
          <p:cNvPr id="6" name="Imagen 5" descr="Icono&#10;&#10;Descripción generada automáticamente">
            <a:extLst>
              <a:ext uri="{FF2B5EF4-FFF2-40B4-BE49-F238E27FC236}">
                <a16:creationId xmlns:a16="http://schemas.microsoft.com/office/drawing/2014/main" id="{655818C1-132D-9ED8-7C5E-F85E5FC405C9}"/>
              </a:ext>
            </a:extLst>
          </p:cNvPr>
          <p:cNvPicPr>
            <a:picLocks noChangeAspect="1"/>
          </p:cNvPicPr>
          <p:nvPr/>
        </p:nvPicPr>
        <p:blipFill rotWithShape="1">
          <a:blip r:embed="rId2">
            <a:extLst>
              <a:ext uri="{28A0092B-C50C-407E-A947-70E740481C1C}">
                <a14:useLocalDpi xmlns:a14="http://schemas.microsoft.com/office/drawing/2010/main" val="0"/>
              </a:ext>
            </a:extLst>
          </a:blip>
          <a:srcRect r="-2" b="-2"/>
          <a:stretch/>
        </p:blipFill>
        <p:spPr>
          <a:xfrm>
            <a:off x="103521" y="86064"/>
            <a:ext cx="1125840" cy="1125840"/>
          </a:xfrm>
          <a:custGeom>
            <a:avLst/>
            <a:gdLst/>
            <a:ahLst/>
            <a:cxnLst/>
            <a:rect l="l" t="t" r="r" b="b"/>
            <a:pathLst>
              <a:path w="3741748" h="3741748">
                <a:moveTo>
                  <a:pt x="1870874" y="0"/>
                </a:moveTo>
                <a:cubicBezTo>
                  <a:pt x="2904129" y="0"/>
                  <a:pt x="3741748" y="837619"/>
                  <a:pt x="3741748" y="1870874"/>
                </a:cubicBezTo>
                <a:cubicBezTo>
                  <a:pt x="3741748" y="2904129"/>
                  <a:pt x="2904129" y="3741748"/>
                  <a:pt x="1870874" y="3741748"/>
                </a:cubicBezTo>
                <a:cubicBezTo>
                  <a:pt x="837619" y="3741748"/>
                  <a:pt x="0" y="2904129"/>
                  <a:pt x="0" y="1870874"/>
                </a:cubicBezTo>
                <a:cubicBezTo>
                  <a:pt x="0" y="837619"/>
                  <a:pt x="837619" y="0"/>
                  <a:pt x="1870874" y="0"/>
                </a:cubicBezTo>
                <a:close/>
              </a:path>
            </a:pathLst>
          </a:custGeom>
        </p:spPr>
      </p:pic>
      <p:sp>
        <p:nvSpPr>
          <p:cNvPr id="10" name="CuadroTexto 9">
            <a:extLst>
              <a:ext uri="{FF2B5EF4-FFF2-40B4-BE49-F238E27FC236}">
                <a16:creationId xmlns:a16="http://schemas.microsoft.com/office/drawing/2014/main" id="{2756067A-BB3D-10B5-A6A6-9C1D36817CC0}"/>
              </a:ext>
            </a:extLst>
          </p:cNvPr>
          <p:cNvSpPr txBox="1"/>
          <p:nvPr/>
        </p:nvSpPr>
        <p:spPr>
          <a:xfrm>
            <a:off x="9713021" y="5959430"/>
            <a:ext cx="2478979" cy="923330"/>
          </a:xfrm>
          <a:prstGeom prst="rect">
            <a:avLst/>
          </a:prstGeom>
          <a:noFill/>
        </p:spPr>
        <p:txBody>
          <a:bodyPr wrap="square">
            <a:spAutoFit/>
          </a:bodyPr>
          <a:lstStyle/>
          <a:p>
            <a:r>
              <a:rPr lang="es-AR" dirty="0">
                <a:latin typeface="Arial Narrow" panose="020B0606020202030204" pitchFamily="34" charset="0"/>
              </a:rPr>
              <a:t>Profesores </a:t>
            </a:r>
          </a:p>
          <a:p>
            <a:r>
              <a:rPr lang="es-AR" dirty="0">
                <a:latin typeface="Arial Narrow" panose="020B0606020202030204" pitchFamily="34" charset="0"/>
              </a:rPr>
              <a:t>Ing. Israel Pavelek</a:t>
            </a:r>
          </a:p>
          <a:p>
            <a:r>
              <a:rPr lang="es-AR" dirty="0">
                <a:latin typeface="Arial Narrow" panose="020B0606020202030204" pitchFamily="34" charset="0"/>
              </a:rPr>
              <a:t>Ing. Behringer Alejandro</a:t>
            </a:r>
          </a:p>
        </p:txBody>
      </p:sp>
      <p:sp>
        <p:nvSpPr>
          <p:cNvPr id="11" name="CuadroTexto 10">
            <a:extLst>
              <a:ext uri="{FF2B5EF4-FFF2-40B4-BE49-F238E27FC236}">
                <a16:creationId xmlns:a16="http://schemas.microsoft.com/office/drawing/2014/main" id="{770EAE9D-3076-6DC4-39DE-54CF97BB65AB}"/>
              </a:ext>
            </a:extLst>
          </p:cNvPr>
          <p:cNvSpPr txBox="1"/>
          <p:nvPr/>
        </p:nvSpPr>
        <p:spPr>
          <a:xfrm>
            <a:off x="203261" y="5880782"/>
            <a:ext cx="2583024" cy="923330"/>
          </a:xfrm>
          <a:prstGeom prst="rect">
            <a:avLst/>
          </a:prstGeom>
          <a:noFill/>
        </p:spPr>
        <p:txBody>
          <a:bodyPr wrap="square">
            <a:spAutoFit/>
          </a:bodyPr>
          <a:lstStyle/>
          <a:p>
            <a:r>
              <a:rPr lang="es-AR" dirty="0">
                <a:latin typeface="Arial Narrow" panose="020B0606020202030204" pitchFamily="34" charset="0"/>
              </a:rPr>
              <a:t>Profesores JTP </a:t>
            </a:r>
          </a:p>
          <a:p>
            <a:r>
              <a:rPr lang="es-AR" dirty="0">
                <a:latin typeface="Arial Narrow" panose="020B0606020202030204" pitchFamily="34" charset="0"/>
              </a:rPr>
              <a:t>Miguel Silva</a:t>
            </a:r>
          </a:p>
          <a:p>
            <a:r>
              <a:rPr lang="es-AR" dirty="0">
                <a:latin typeface="Arial Narrow" panose="020B0606020202030204" pitchFamily="34" charset="0"/>
              </a:rPr>
              <a:t>Jonathan Pécora</a:t>
            </a:r>
          </a:p>
        </p:txBody>
      </p:sp>
      <p:sp>
        <p:nvSpPr>
          <p:cNvPr id="12" name="Título 1">
            <a:extLst>
              <a:ext uri="{FF2B5EF4-FFF2-40B4-BE49-F238E27FC236}">
                <a16:creationId xmlns:a16="http://schemas.microsoft.com/office/drawing/2014/main" id="{218AAE39-81A8-4236-E691-1C749D604129}"/>
              </a:ext>
            </a:extLst>
          </p:cNvPr>
          <p:cNvSpPr txBox="1">
            <a:spLocks/>
          </p:cNvSpPr>
          <p:nvPr/>
        </p:nvSpPr>
        <p:spPr>
          <a:xfrm>
            <a:off x="5733356" y="19"/>
            <a:ext cx="6458644" cy="567688"/>
          </a:xfrm>
          <a:prstGeom prst="rect">
            <a:avLst/>
          </a:prstGeom>
        </p:spPr>
        <p:txBody>
          <a:bodyPr vert="horz" lIns="91440" tIns="45720" rIns="91440" bIns="45720" rtlCol="0" anchor="b">
            <a:normAutofit fontScale="97500" lnSpcReduction="100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s-MX" sz="3600" b="1" dirty="0">
                <a:ln w="22225">
                  <a:solidFill>
                    <a:schemeClr val="accent2"/>
                  </a:solidFill>
                  <a:prstDash val="solid"/>
                </a:ln>
                <a:solidFill>
                  <a:schemeClr val="accent2">
                    <a:lumMod val="40000"/>
                    <a:lumOff val="60000"/>
                  </a:schemeClr>
                </a:solidFill>
              </a:rPr>
              <a:t>Asignación de Memoria Dinámica</a:t>
            </a:r>
            <a:endParaRPr lang="es-AR" sz="3600" b="1" dirty="0">
              <a:ln w="22225">
                <a:solidFill>
                  <a:schemeClr val="accent2"/>
                </a:solidFill>
                <a:prstDash val="solid"/>
              </a:ln>
              <a:solidFill>
                <a:schemeClr val="accent2">
                  <a:lumMod val="40000"/>
                  <a:lumOff val="60000"/>
                </a:schemeClr>
              </a:solidFill>
            </a:endParaRPr>
          </a:p>
        </p:txBody>
      </p:sp>
      <p:cxnSp>
        <p:nvCxnSpPr>
          <p:cNvPr id="30" name="Conector recto de flecha 29">
            <a:extLst>
              <a:ext uri="{FF2B5EF4-FFF2-40B4-BE49-F238E27FC236}">
                <a16:creationId xmlns:a16="http://schemas.microsoft.com/office/drawing/2014/main" id="{EAA83809-EC54-95E4-7AA1-CA2FB9B268BE}"/>
              </a:ext>
            </a:extLst>
          </p:cNvPr>
          <p:cNvCxnSpPr>
            <a:cxnSpLocks/>
            <a:stCxn id="14" idx="3"/>
            <a:endCxn id="31" idx="1"/>
          </p:cNvCxnSpPr>
          <p:nvPr/>
        </p:nvCxnSpPr>
        <p:spPr>
          <a:xfrm flipV="1">
            <a:off x="5269135" y="1221980"/>
            <a:ext cx="1653731" cy="46771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31" name="Subtítulo 2">
            <a:extLst>
              <a:ext uri="{FF2B5EF4-FFF2-40B4-BE49-F238E27FC236}">
                <a16:creationId xmlns:a16="http://schemas.microsoft.com/office/drawing/2014/main" id="{B588EDF7-B4E4-5938-7160-458CB7651DC3}"/>
              </a:ext>
            </a:extLst>
          </p:cNvPr>
          <p:cNvSpPr txBox="1">
            <a:spLocks/>
          </p:cNvSpPr>
          <p:nvPr/>
        </p:nvSpPr>
        <p:spPr>
          <a:xfrm>
            <a:off x="6922866" y="938136"/>
            <a:ext cx="2815552" cy="567688"/>
          </a:xfrm>
          <a:prstGeom prst="rect">
            <a:avLst/>
          </a:prstGeom>
          <a:ln>
            <a:solidFill>
              <a:srgbClr val="0070C0"/>
            </a:solidFill>
          </a:ln>
          <a:scene3d>
            <a:camera prst="orthographicFront"/>
            <a:lightRig rig="threePt" dir="t"/>
          </a:scene3d>
          <a:sp3d>
            <a:bevelT w="101600" prst="riblet"/>
          </a:sp3d>
        </p:spPr>
        <p:txBody>
          <a:bodyPr vert="horz" lIns="91440" tIns="45720" rIns="91440" bIns="45720" rtlCol="0">
            <a:normAutofit fontScale="85000" lnSpcReduction="20000"/>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s-MX" dirty="0"/>
              <a:t>Variables Locales de la función </a:t>
            </a:r>
            <a:r>
              <a:rPr lang="es-MX" dirty="0" err="1">
                <a:solidFill>
                  <a:srgbClr val="FF0000"/>
                </a:solidFill>
              </a:rPr>
              <a:t>main</a:t>
            </a:r>
            <a:endParaRPr lang="es-AR" dirty="0">
              <a:solidFill>
                <a:srgbClr val="FF0000"/>
              </a:solidFill>
            </a:endParaRPr>
          </a:p>
        </p:txBody>
      </p:sp>
      <p:sp>
        <p:nvSpPr>
          <p:cNvPr id="34" name="Subtítulo 2">
            <a:extLst>
              <a:ext uri="{FF2B5EF4-FFF2-40B4-BE49-F238E27FC236}">
                <a16:creationId xmlns:a16="http://schemas.microsoft.com/office/drawing/2014/main" id="{955BDBCD-D2CD-13C1-13B5-7F63F6A57A27}"/>
              </a:ext>
            </a:extLst>
          </p:cNvPr>
          <p:cNvSpPr txBox="1">
            <a:spLocks/>
          </p:cNvSpPr>
          <p:nvPr/>
        </p:nvSpPr>
        <p:spPr>
          <a:xfrm>
            <a:off x="3706444" y="2614669"/>
            <a:ext cx="1263043" cy="567688"/>
          </a:xfrm>
          <a:prstGeom prst="rect">
            <a:avLst/>
          </a:prstGeom>
          <a:ln>
            <a:solidFill>
              <a:srgbClr val="0070C0"/>
            </a:solidFill>
          </a:ln>
          <a:scene3d>
            <a:camera prst="orthographicFront"/>
            <a:lightRig rig="threePt" dir="t"/>
          </a:scene3d>
          <a:sp3d>
            <a:bevelT w="101600" prst="riblet"/>
          </a:sp3d>
        </p:spPr>
        <p:txBody>
          <a:bodyPr vert="horz" lIns="91440" tIns="45720" rIns="91440" bIns="45720" rtlCol="0">
            <a:normAutofit fontScale="85000" lnSpcReduction="20000"/>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s-MX" dirty="0"/>
              <a:t>Variables Locales</a:t>
            </a:r>
            <a:endParaRPr lang="es-AR" dirty="0"/>
          </a:p>
        </p:txBody>
      </p:sp>
      <p:cxnSp>
        <p:nvCxnSpPr>
          <p:cNvPr id="35" name="Conector recto de flecha 34">
            <a:extLst>
              <a:ext uri="{FF2B5EF4-FFF2-40B4-BE49-F238E27FC236}">
                <a16:creationId xmlns:a16="http://schemas.microsoft.com/office/drawing/2014/main" id="{0A8A8A70-5351-6D75-F97D-CE8DBFC704B1}"/>
              </a:ext>
            </a:extLst>
          </p:cNvPr>
          <p:cNvCxnSpPr>
            <a:cxnSpLocks/>
            <a:stCxn id="14" idx="2"/>
            <a:endCxn id="34" idx="0"/>
          </p:cNvCxnSpPr>
          <p:nvPr/>
        </p:nvCxnSpPr>
        <p:spPr>
          <a:xfrm flipH="1">
            <a:off x="4337966" y="1973543"/>
            <a:ext cx="8702" cy="64112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40" name="Subtítulo 2">
            <a:extLst>
              <a:ext uri="{FF2B5EF4-FFF2-40B4-BE49-F238E27FC236}">
                <a16:creationId xmlns:a16="http://schemas.microsoft.com/office/drawing/2014/main" id="{B8DE07D0-0524-09B5-A1DB-364BF2DBE0AC}"/>
              </a:ext>
            </a:extLst>
          </p:cNvPr>
          <p:cNvSpPr txBox="1">
            <a:spLocks/>
          </p:cNvSpPr>
          <p:nvPr/>
        </p:nvSpPr>
        <p:spPr>
          <a:xfrm>
            <a:off x="6230471" y="2339825"/>
            <a:ext cx="1515560" cy="567688"/>
          </a:xfrm>
          <a:prstGeom prst="rect">
            <a:avLst/>
          </a:prstGeom>
          <a:ln>
            <a:solidFill>
              <a:srgbClr val="0070C0"/>
            </a:solidFill>
          </a:ln>
          <a:scene3d>
            <a:camera prst="orthographicFront"/>
            <a:lightRig rig="threePt" dir="t"/>
          </a:scene3d>
          <a:sp3d>
            <a:bevelT w="101600" prst="riblet"/>
          </a:sp3d>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s-MX" dirty="0"/>
              <a:t>Alcance</a:t>
            </a:r>
            <a:endParaRPr lang="es-AR" dirty="0"/>
          </a:p>
        </p:txBody>
      </p:sp>
      <p:cxnSp>
        <p:nvCxnSpPr>
          <p:cNvPr id="41" name="Conector recto de flecha 40">
            <a:extLst>
              <a:ext uri="{FF2B5EF4-FFF2-40B4-BE49-F238E27FC236}">
                <a16:creationId xmlns:a16="http://schemas.microsoft.com/office/drawing/2014/main" id="{72FD0670-B899-23FC-16BF-03BC1F6A792D}"/>
              </a:ext>
            </a:extLst>
          </p:cNvPr>
          <p:cNvCxnSpPr>
            <a:cxnSpLocks/>
            <a:stCxn id="31" idx="2"/>
            <a:endCxn id="40" idx="0"/>
          </p:cNvCxnSpPr>
          <p:nvPr/>
        </p:nvCxnSpPr>
        <p:spPr>
          <a:xfrm flipH="1">
            <a:off x="6988251" y="1505824"/>
            <a:ext cx="1342391" cy="83400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52" name="Conector recto de flecha 51">
            <a:extLst>
              <a:ext uri="{FF2B5EF4-FFF2-40B4-BE49-F238E27FC236}">
                <a16:creationId xmlns:a16="http://schemas.microsoft.com/office/drawing/2014/main" id="{C634F4F0-A2CC-4D7D-458F-5B65FA4F9947}"/>
              </a:ext>
            </a:extLst>
          </p:cNvPr>
          <p:cNvCxnSpPr>
            <a:cxnSpLocks/>
            <a:stCxn id="40" idx="2"/>
            <a:endCxn id="61" idx="0"/>
          </p:cNvCxnSpPr>
          <p:nvPr/>
        </p:nvCxnSpPr>
        <p:spPr>
          <a:xfrm flipH="1">
            <a:off x="6351481" y="2907513"/>
            <a:ext cx="636770" cy="38505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54" name="Subtítulo 2">
            <a:extLst>
              <a:ext uri="{FF2B5EF4-FFF2-40B4-BE49-F238E27FC236}">
                <a16:creationId xmlns:a16="http://schemas.microsoft.com/office/drawing/2014/main" id="{1236B6A3-1EB3-ACE1-FC8F-CB48F2701BA1}"/>
              </a:ext>
            </a:extLst>
          </p:cNvPr>
          <p:cNvSpPr txBox="1">
            <a:spLocks/>
          </p:cNvSpPr>
          <p:nvPr/>
        </p:nvSpPr>
        <p:spPr>
          <a:xfrm>
            <a:off x="8958639" y="2330825"/>
            <a:ext cx="1342390" cy="567688"/>
          </a:xfrm>
          <a:prstGeom prst="rect">
            <a:avLst/>
          </a:prstGeom>
          <a:ln>
            <a:solidFill>
              <a:srgbClr val="0070C0"/>
            </a:solidFill>
          </a:ln>
          <a:scene3d>
            <a:camera prst="orthographicFront"/>
            <a:lightRig rig="threePt" dir="t"/>
          </a:scene3d>
          <a:sp3d>
            <a:bevelT w="101600" prst="riblet"/>
          </a:sp3d>
        </p:spPr>
        <p:txBody>
          <a:bodyPr vert="horz" lIns="91440" tIns="45720" rIns="91440" bIns="45720" rtlCol="0">
            <a:normAutofit fontScale="85000" lnSpcReduction="20000"/>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s-MX" dirty="0"/>
              <a:t>Ciclo de Vida</a:t>
            </a:r>
            <a:endParaRPr lang="es-AR" dirty="0"/>
          </a:p>
        </p:txBody>
      </p:sp>
      <p:cxnSp>
        <p:nvCxnSpPr>
          <p:cNvPr id="55" name="Conector recto de flecha 54">
            <a:extLst>
              <a:ext uri="{FF2B5EF4-FFF2-40B4-BE49-F238E27FC236}">
                <a16:creationId xmlns:a16="http://schemas.microsoft.com/office/drawing/2014/main" id="{BDE268E4-0C38-252B-9C71-2B5E9B16BBF8}"/>
              </a:ext>
            </a:extLst>
          </p:cNvPr>
          <p:cNvCxnSpPr>
            <a:cxnSpLocks/>
            <a:stCxn id="31" idx="2"/>
            <a:endCxn id="54" idx="0"/>
          </p:cNvCxnSpPr>
          <p:nvPr/>
        </p:nvCxnSpPr>
        <p:spPr>
          <a:xfrm>
            <a:off x="8330642" y="1505824"/>
            <a:ext cx="1299192" cy="82500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60" name="Subtítulo 2">
            <a:extLst>
              <a:ext uri="{FF2B5EF4-FFF2-40B4-BE49-F238E27FC236}">
                <a16:creationId xmlns:a16="http://schemas.microsoft.com/office/drawing/2014/main" id="{6ED5791F-9217-7A0F-A8F1-9318356326F6}"/>
              </a:ext>
            </a:extLst>
          </p:cNvPr>
          <p:cNvSpPr txBox="1">
            <a:spLocks/>
          </p:cNvSpPr>
          <p:nvPr/>
        </p:nvSpPr>
        <p:spPr>
          <a:xfrm>
            <a:off x="7873903" y="1799610"/>
            <a:ext cx="913478" cy="265072"/>
          </a:xfrm>
          <a:prstGeom prst="rect">
            <a:avLst/>
          </a:prstGeom>
          <a:ln>
            <a:noFill/>
          </a:ln>
          <a:scene3d>
            <a:camera prst="orthographicFront"/>
            <a:lightRig rig="threePt" dir="t"/>
          </a:scene3d>
          <a:sp3d>
            <a:bevelT w="101600" prst="riblet"/>
          </a:sp3d>
        </p:spPr>
        <p:txBody>
          <a:bodyPr vert="horz" lIns="91440" tIns="45720" rIns="91440" bIns="45720" rtlCol="0">
            <a:normAutofit fontScale="85000" lnSpcReduction="20000"/>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s-MX" sz="1800" dirty="0"/>
              <a:t>tienen</a:t>
            </a:r>
            <a:endParaRPr lang="es-AR" sz="1800" dirty="0"/>
          </a:p>
        </p:txBody>
      </p:sp>
      <p:sp>
        <p:nvSpPr>
          <p:cNvPr id="61" name="Subtítulo 2">
            <a:extLst>
              <a:ext uri="{FF2B5EF4-FFF2-40B4-BE49-F238E27FC236}">
                <a16:creationId xmlns:a16="http://schemas.microsoft.com/office/drawing/2014/main" id="{B4BC99C8-0F9D-5123-18E7-8234F11471AD}"/>
              </a:ext>
            </a:extLst>
          </p:cNvPr>
          <p:cNvSpPr txBox="1">
            <a:spLocks/>
          </p:cNvSpPr>
          <p:nvPr/>
        </p:nvSpPr>
        <p:spPr>
          <a:xfrm>
            <a:off x="5894742" y="3292567"/>
            <a:ext cx="913478" cy="265072"/>
          </a:xfrm>
          <a:prstGeom prst="rect">
            <a:avLst/>
          </a:prstGeom>
          <a:ln>
            <a:noFill/>
          </a:ln>
          <a:scene3d>
            <a:camera prst="orthographicFront"/>
            <a:lightRig rig="threePt" dir="t"/>
          </a:scene3d>
          <a:sp3d>
            <a:bevelT w="101600" prst="riblet"/>
          </a:sp3d>
        </p:spPr>
        <p:txBody>
          <a:bodyPr vert="horz" lIns="91440" tIns="45720" rIns="91440" bIns="45720" rtlCol="0">
            <a:normAutofit fontScale="62500" lnSpcReduction="20000"/>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s-MX" sz="1800" dirty="0"/>
              <a:t>Son visibles</a:t>
            </a:r>
            <a:endParaRPr lang="es-AR" sz="1800" dirty="0"/>
          </a:p>
        </p:txBody>
      </p:sp>
      <p:sp>
        <p:nvSpPr>
          <p:cNvPr id="62" name="Subtítulo 2">
            <a:extLst>
              <a:ext uri="{FF2B5EF4-FFF2-40B4-BE49-F238E27FC236}">
                <a16:creationId xmlns:a16="http://schemas.microsoft.com/office/drawing/2014/main" id="{20CC10B5-63DD-5FF6-40A0-27F74235546E}"/>
              </a:ext>
            </a:extLst>
          </p:cNvPr>
          <p:cNvSpPr txBox="1">
            <a:spLocks/>
          </p:cNvSpPr>
          <p:nvPr/>
        </p:nvSpPr>
        <p:spPr>
          <a:xfrm>
            <a:off x="9735500" y="3195903"/>
            <a:ext cx="1003071" cy="446990"/>
          </a:xfrm>
          <a:prstGeom prst="rect">
            <a:avLst/>
          </a:prstGeom>
          <a:ln>
            <a:noFill/>
          </a:ln>
          <a:scene3d>
            <a:camera prst="orthographicFront"/>
            <a:lightRig rig="threePt" dir="t"/>
          </a:scene3d>
          <a:sp3d>
            <a:bevelT w="101600" prst="riblet"/>
          </a:sp3d>
        </p:spPr>
        <p:txBody>
          <a:bodyPr vert="horz" lIns="91440" tIns="45720" rIns="91440" bIns="45720" rtlCol="0">
            <a:normAutofit fontScale="77500" lnSpcReduction="20000"/>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s-MX" sz="1800" dirty="0"/>
              <a:t>Tiempo de Ejecución</a:t>
            </a:r>
            <a:endParaRPr lang="es-AR" sz="1800" dirty="0"/>
          </a:p>
        </p:txBody>
      </p:sp>
      <p:cxnSp>
        <p:nvCxnSpPr>
          <p:cNvPr id="66" name="Conector recto de flecha 65">
            <a:extLst>
              <a:ext uri="{FF2B5EF4-FFF2-40B4-BE49-F238E27FC236}">
                <a16:creationId xmlns:a16="http://schemas.microsoft.com/office/drawing/2014/main" id="{35F52B32-2DDD-BBBD-D025-56C56C0B82E1}"/>
              </a:ext>
            </a:extLst>
          </p:cNvPr>
          <p:cNvCxnSpPr>
            <a:cxnSpLocks/>
            <a:stCxn id="54" idx="2"/>
            <a:endCxn id="62" idx="0"/>
          </p:cNvCxnSpPr>
          <p:nvPr/>
        </p:nvCxnSpPr>
        <p:spPr>
          <a:xfrm>
            <a:off x="9629834" y="2898513"/>
            <a:ext cx="607202" cy="29739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68174898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ubtítulo 2">
            <a:extLst>
              <a:ext uri="{FF2B5EF4-FFF2-40B4-BE49-F238E27FC236}">
                <a16:creationId xmlns:a16="http://schemas.microsoft.com/office/drawing/2014/main" id="{E58C6DE4-F75F-FA1F-0F2F-CF9B39476F9B}"/>
              </a:ext>
            </a:extLst>
          </p:cNvPr>
          <p:cNvSpPr txBox="1">
            <a:spLocks/>
          </p:cNvSpPr>
          <p:nvPr/>
        </p:nvSpPr>
        <p:spPr>
          <a:xfrm>
            <a:off x="2157567" y="2252619"/>
            <a:ext cx="1508998" cy="746282"/>
          </a:xfrm>
          <a:prstGeom prst="rect">
            <a:avLst/>
          </a:prstGeom>
          <a:scene3d>
            <a:camera prst="orthographicFront"/>
            <a:lightRig rig="threePt" dir="t"/>
          </a:scene3d>
          <a:sp3d>
            <a:bevelT/>
          </a:sp3d>
        </p:spPr>
        <p:style>
          <a:lnRef idx="2">
            <a:schemeClr val="accent5"/>
          </a:lnRef>
          <a:fillRef idx="1">
            <a:schemeClr val="lt1"/>
          </a:fillRef>
          <a:effectRef idx="0">
            <a:schemeClr val="accent5"/>
          </a:effectRef>
          <a:fontRef idx="minor">
            <a:schemeClr val="dk1"/>
          </a:fontRef>
        </p:style>
        <p:txBody>
          <a:bodyPr vert="horz" lIns="91440" tIns="45720" rIns="91440" bIns="45720" rtlCol="0">
            <a:normAutofit fontScale="77500" lnSpcReduction="20000"/>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s-MX" dirty="0"/>
              <a:t>Mapa de Memoria de un programa</a:t>
            </a:r>
            <a:endParaRPr lang="es-AR" dirty="0"/>
          </a:p>
        </p:txBody>
      </p:sp>
      <p:cxnSp>
        <p:nvCxnSpPr>
          <p:cNvPr id="9" name="Conector recto de flecha 8">
            <a:extLst>
              <a:ext uri="{FF2B5EF4-FFF2-40B4-BE49-F238E27FC236}">
                <a16:creationId xmlns:a16="http://schemas.microsoft.com/office/drawing/2014/main" id="{D8FCC864-61B5-446A-EBA0-A5EA75B06C60}"/>
              </a:ext>
            </a:extLst>
          </p:cNvPr>
          <p:cNvCxnSpPr>
            <a:cxnSpLocks/>
            <a:stCxn id="4" idx="3"/>
            <a:endCxn id="16" idx="1"/>
          </p:cNvCxnSpPr>
          <p:nvPr/>
        </p:nvCxnSpPr>
        <p:spPr>
          <a:xfrm flipV="1">
            <a:off x="3666565" y="1314055"/>
            <a:ext cx="2362042" cy="131170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6" name="Subtítulo 2">
            <a:extLst>
              <a:ext uri="{FF2B5EF4-FFF2-40B4-BE49-F238E27FC236}">
                <a16:creationId xmlns:a16="http://schemas.microsoft.com/office/drawing/2014/main" id="{6ADDC18F-CE0D-8B2C-5CB8-0A18B801F682}"/>
              </a:ext>
            </a:extLst>
          </p:cNvPr>
          <p:cNvSpPr txBox="1">
            <a:spLocks/>
          </p:cNvSpPr>
          <p:nvPr/>
        </p:nvSpPr>
        <p:spPr>
          <a:xfrm>
            <a:off x="6028607" y="1077215"/>
            <a:ext cx="2815552" cy="473680"/>
          </a:xfrm>
          <a:prstGeom prst="rect">
            <a:avLst/>
          </a:prstGeom>
          <a:ln/>
        </p:spPr>
        <p:style>
          <a:lnRef idx="2">
            <a:schemeClr val="accent2"/>
          </a:lnRef>
          <a:fillRef idx="1">
            <a:schemeClr val="lt1"/>
          </a:fillRef>
          <a:effectRef idx="0">
            <a:schemeClr val="accent2"/>
          </a:effectRef>
          <a:fontRef idx="minor">
            <a:schemeClr val="dk1"/>
          </a:fontRef>
        </p:style>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s-MX" dirty="0"/>
              <a:t>Memoria dinámica</a:t>
            </a:r>
            <a:endParaRPr lang="es-AR" dirty="0"/>
          </a:p>
        </p:txBody>
      </p:sp>
      <p:pic>
        <p:nvPicPr>
          <p:cNvPr id="6" name="Imagen 5" descr="Icono&#10;&#10;Descripción generada automáticamente">
            <a:extLst>
              <a:ext uri="{FF2B5EF4-FFF2-40B4-BE49-F238E27FC236}">
                <a16:creationId xmlns:a16="http://schemas.microsoft.com/office/drawing/2014/main" id="{655818C1-132D-9ED8-7C5E-F85E5FC405C9}"/>
              </a:ext>
            </a:extLst>
          </p:cNvPr>
          <p:cNvPicPr>
            <a:picLocks noChangeAspect="1"/>
          </p:cNvPicPr>
          <p:nvPr/>
        </p:nvPicPr>
        <p:blipFill rotWithShape="1">
          <a:blip r:embed="rId2">
            <a:extLst>
              <a:ext uri="{28A0092B-C50C-407E-A947-70E740481C1C}">
                <a14:useLocalDpi xmlns:a14="http://schemas.microsoft.com/office/drawing/2010/main" val="0"/>
              </a:ext>
            </a:extLst>
          </a:blip>
          <a:srcRect r="-2" b="-2"/>
          <a:stretch/>
        </p:blipFill>
        <p:spPr>
          <a:xfrm>
            <a:off x="103521" y="86064"/>
            <a:ext cx="1125840" cy="1125840"/>
          </a:xfrm>
          <a:custGeom>
            <a:avLst/>
            <a:gdLst/>
            <a:ahLst/>
            <a:cxnLst/>
            <a:rect l="l" t="t" r="r" b="b"/>
            <a:pathLst>
              <a:path w="3741748" h="3741748">
                <a:moveTo>
                  <a:pt x="1870874" y="0"/>
                </a:moveTo>
                <a:cubicBezTo>
                  <a:pt x="2904129" y="0"/>
                  <a:pt x="3741748" y="837619"/>
                  <a:pt x="3741748" y="1870874"/>
                </a:cubicBezTo>
                <a:cubicBezTo>
                  <a:pt x="3741748" y="2904129"/>
                  <a:pt x="2904129" y="3741748"/>
                  <a:pt x="1870874" y="3741748"/>
                </a:cubicBezTo>
                <a:cubicBezTo>
                  <a:pt x="837619" y="3741748"/>
                  <a:pt x="0" y="2904129"/>
                  <a:pt x="0" y="1870874"/>
                </a:cubicBezTo>
                <a:cubicBezTo>
                  <a:pt x="0" y="837619"/>
                  <a:pt x="837619" y="0"/>
                  <a:pt x="1870874" y="0"/>
                </a:cubicBezTo>
                <a:close/>
              </a:path>
            </a:pathLst>
          </a:custGeom>
        </p:spPr>
      </p:pic>
      <p:sp>
        <p:nvSpPr>
          <p:cNvPr id="10" name="CuadroTexto 9">
            <a:extLst>
              <a:ext uri="{FF2B5EF4-FFF2-40B4-BE49-F238E27FC236}">
                <a16:creationId xmlns:a16="http://schemas.microsoft.com/office/drawing/2014/main" id="{2756067A-BB3D-10B5-A6A6-9C1D36817CC0}"/>
              </a:ext>
            </a:extLst>
          </p:cNvPr>
          <p:cNvSpPr txBox="1"/>
          <p:nvPr/>
        </p:nvSpPr>
        <p:spPr>
          <a:xfrm>
            <a:off x="9713021" y="5959430"/>
            <a:ext cx="2478979" cy="923330"/>
          </a:xfrm>
          <a:prstGeom prst="rect">
            <a:avLst/>
          </a:prstGeom>
          <a:noFill/>
        </p:spPr>
        <p:txBody>
          <a:bodyPr wrap="square">
            <a:spAutoFit/>
          </a:bodyPr>
          <a:lstStyle/>
          <a:p>
            <a:r>
              <a:rPr lang="es-AR" dirty="0">
                <a:latin typeface="Arial Narrow" panose="020B0606020202030204" pitchFamily="34" charset="0"/>
              </a:rPr>
              <a:t>Profesores </a:t>
            </a:r>
          </a:p>
          <a:p>
            <a:r>
              <a:rPr lang="es-AR" dirty="0">
                <a:latin typeface="Arial Narrow" panose="020B0606020202030204" pitchFamily="34" charset="0"/>
              </a:rPr>
              <a:t>Ing. Israel Pavelek</a:t>
            </a:r>
          </a:p>
          <a:p>
            <a:r>
              <a:rPr lang="es-AR" dirty="0">
                <a:latin typeface="Arial Narrow" panose="020B0606020202030204" pitchFamily="34" charset="0"/>
              </a:rPr>
              <a:t>Ing. Behringer Alejandro</a:t>
            </a:r>
          </a:p>
        </p:txBody>
      </p:sp>
      <p:sp>
        <p:nvSpPr>
          <p:cNvPr id="11" name="CuadroTexto 10">
            <a:extLst>
              <a:ext uri="{FF2B5EF4-FFF2-40B4-BE49-F238E27FC236}">
                <a16:creationId xmlns:a16="http://schemas.microsoft.com/office/drawing/2014/main" id="{770EAE9D-3076-6DC4-39DE-54CF97BB65AB}"/>
              </a:ext>
            </a:extLst>
          </p:cNvPr>
          <p:cNvSpPr txBox="1"/>
          <p:nvPr/>
        </p:nvSpPr>
        <p:spPr>
          <a:xfrm>
            <a:off x="203261" y="5880782"/>
            <a:ext cx="2583024" cy="923330"/>
          </a:xfrm>
          <a:prstGeom prst="rect">
            <a:avLst/>
          </a:prstGeom>
          <a:noFill/>
        </p:spPr>
        <p:txBody>
          <a:bodyPr wrap="square">
            <a:spAutoFit/>
          </a:bodyPr>
          <a:lstStyle/>
          <a:p>
            <a:r>
              <a:rPr lang="es-AR" dirty="0">
                <a:latin typeface="Arial Narrow" panose="020B0606020202030204" pitchFamily="34" charset="0"/>
              </a:rPr>
              <a:t>Profesores JTP </a:t>
            </a:r>
          </a:p>
          <a:p>
            <a:r>
              <a:rPr lang="es-AR" dirty="0">
                <a:latin typeface="Arial Narrow" panose="020B0606020202030204" pitchFamily="34" charset="0"/>
              </a:rPr>
              <a:t>Miguel Silva</a:t>
            </a:r>
          </a:p>
          <a:p>
            <a:r>
              <a:rPr lang="es-AR" dirty="0">
                <a:latin typeface="Arial Narrow" panose="020B0606020202030204" pitchFamily="34" charset="0"/>
              </a:rPr>
              <a:t>Jonathan Pécora</a:t>
            </a:r>
          </a:p>
        </p:txBody>
      </p:sp>
      <p:sp>
        <p:nvSpPr>
          <p:cNvPr id="12" name="Título 1">
            <a:extLst>
              <a:ext uri="{FF2B5EF4-FFF2-40B4-BE49-F238E27FC236}">
                <a16:creationId xmlns:a16="http://schemas.microsoft.com/office/drawing/2014/main" id="{218AAE39-81A8-4236-E691-1C749D604129}"/>
              </a:ext>
            </a:extLst>
          </p:cNvPr>
          <p:cNvSpPr txBox="1">
            <a:spLocks/>
          </p:cNvSpPr>
          <p:nvPr/>
        </p:nvSpPr>
        <p:spPr>
          <a:xfrm>
            <a:off x="5733356" y="19"/>
            <a:ext cx="6458644" cy="567688"/>
          </a:xfrm>
          <a:prstGeom prst="rect">
            <a:avLst/>
          </a:prstGeom>
        </p:spPr>
        <p:txBody>
          <a:bodyPr vert="horz" lIns="91440" tIns="45720" rIns="91440" bIns="45720" rtlCol="0" anchor="b">
            <a:normAutofit fontScale="97500" lnSpcReduction="100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s-MX" sz="3600" b="1" dirty="0">
                <a:ln w="22225">
                  <a:solidFill>
                    <a:schemeClr val="accent2"/>
                  </a:solidFill>
                  <a:prstDash val="solid"/>
                </a:ln>
                <a:solidFill>
                  <a:schemeClr val="accent2">
                    <a:lumMod val="40000"/>
                    <a:lumOff val="60000"/>
                  </a:schemeClr>
                </a:solidFill>
              </a:rPr>
              <a:t>Asignación de Memoria Dinámica</a:t>
            </a:r>
            <a:endParaRPr lang="es-AR" sz="3600" b="1" dirty="0">
              <a:ln w="22225">
                <a:solidFill>
                  <a:schemeClr val="accent2"/>
                </a:solidFill>
                <a:prstDash val="solid"/>
              </a:ln>
              <a:solidFill>
                <a:schemeClr val="accent2">
                  <a:lumMod val="40000"/>
                  <a:lumOff val="60000"/>
                </a:schemeClr>
              </a:solidFill>
            </a:endParaRPr>
          </a:p>
        </p:txBody>
      </p:sp>
      <p:sp>
        <p:nvSpPr>
          <p:cNvPr id="5" name="Subtítulo 2">
            <a:extLst>
              <a:ext uri="{FF2B5EF4-FFF2-40B4-BE49-F238E27FC236}">
                <a16:creationId xmlns:a16="http://schemas.microsoft.com/office/drawing/2014/main" id="{5EFBDCD5-6B6B-8403-40F3-BB72E9ED1B9A}"/>
              </a:ext>
            </a:extLst>
          </p:cNvPr>
          <p:cNvSpPr txBox="1">
            <a:spLocks/>
          </p:cNvSpPr>
          <p:nvPr/>
        </p:nvSpPr>
        <p:spPr>
          <a:xfrm>
            <a:off x="5469025" y="4304783"/>
            <a:ext cx="1532410" cy="343841"/>
          </a:xfrm>
          <a:prstGeom prst="rect">
            <a:avLst/>
          </a:prstGeom>
          <a:ln/>
        </p:spPr>
        <p:style>
          <a:lnRef idx="2">
            <a:schemeClr val="accent4"/>
          </a:lnRef>
          <a:fillRef idx="1">
            <a:schemeClr val="lt1"/>
          </a:fillRef>
          <a:effectRef idx="0">
            <a:schemeClr val="accent4"/>
          </a:effectRef>
          <a:fontRef idx="minor">
            <a:schemeClr val="dk1"/>
          </a:fontRef>
        </p:style>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s-MX" sz="1600" b="1" dirty="0"/>
              <a:t>HEAP</a:t>
            </a:r>
            <a:endParaRPr lang="es-AR" sz="1600" b="1" dirty="0"/>
          </a:p>
        </p:txBody>
      </p:sp>
      <p:sp>
        <p:nvSpPr>
          <p:cNvPr id="50" name="Subtítulo 2">
            <a:extLst>
              <a:ext uri="{FF2B5EF4-FFF2-40B4-BE49-F238E27FC236}">
                <a16:creationId xmlns:a16="http://schemas.microsoft.com/office/drawing/2014/main" id="{A500BF20-8EA9-EAC6-ACAF-F9354C8A6D48}"/>
              </a:ext>
            </a:extLst>
          </p:cNvPr>
          <p:cNvSpPr txBox="1">
            <a:spLocks/>
          </p:cNvSpPr>
          <p:nvPr/>
        </p:nvSpPr>
        <p:spPr>
          <a:xfrm>
            <a:off x="5388398" y="2590571"/>
            <a:ext cx="4095969" cy="1129782"/>
          </a:xfrm>
          <a:prstGeom prst="rect">
            <a:avLst/>
          </a:prstGeom>
          <a:ln/>
        </p:spPr>
        <p:style>
          <a:lnRef idx="2">
            <a:schemeClr val="accent2"/>
          </a:lnRef>
          <a:fillRef idx="1">
            <a:schemeClr val="lt1"/>
          </a:fillRef>
          <a:effectRef idx="0">
            <a:schemeClr val="accent2"/>
          </a:effectRef>
          <a:fontRef idx="minor">
            <a:schemeClr val="dk1"/>
          </a:fontRef>
        </p:style>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s-MX" sz="1800" b="0" i="0" dirty="0">
                <a:solidFill>
                  <a:srgbClr val="FF0000"/>
                </a:solidFill>
                <a:effectLst/>
                <a:latin typeface="Söhne"/>
              </a:rPr>
              <a:t>La memoria dinámica es un concepto importante en programación que se refiere a la </a:t>
            </a:r>
            <a:r>
              <a:rPr lang="es-MX" sz="1800" b="0" i="0" dirty="0">
                <a:effectLst>
                  <a:outerShdw blurRad="38100" dist="38100" dir="2700000" algn="tl">
                    <a:srgbClr val="000000">
                      <a:alpha val="43137"/>
                    </a:srgbClr>
                  </a:outerShdw>
                </a:effectLst>
                <a:latin typeface="Söhne"/>
              </a:rPr>
              <a:t>asignación y gestión de memoria en tiempo de ejecución</a:t>
            </a:r>
            <a:endParaRPr lang="es-AR" sz="2800" dirty="0">
              <a:effectLst>
                <a:outerShdw blurRad="38100" dist="38100" dir="2700000" algn="tl">
                  <a:srgbClr val="000000">
                    <a:alpha val="43137"/>
                  </a:srgbClr>
                </a:outerShdw>
              </a:effectLst>
            </a:endParaRPr>
          </a:p>
        </p:txBody>
      </p:sp>
      <p:cxnSp>
        <p:nvCxnSpPr>
          <p:cNvPr id="14" name="Conector recto de flecha 13">
            <a:extLst>
              <a:ext uri="{FF2B5EF4-FFF2-40B4-BE49-F238E27FC236}">
                <a16:creationId xmlns:a16="http://schemas.microsoft.com/office/drawing/2014/main" id="{4869D361-ACB1-65DF-0288-6F439864AF13}"/>
              </a:ext>
            </a:extLst>
          </p:cNvPr>
          <p:cNvCxnSpPr>
            <a:cxnSpLocks/>
            <a:stCxn id="50" idx="0"/>
            <a:endCxn id="16" idx="2"/>
          </p:cNvCxnSpPr>
          <p:nvPr/>
        </p:nvCxnSpPr>
        <p:spPr>
          <a:xfrm flipV="1">
            <a:off x="7436383" y="1550895"/>
            <a:ext cx="0" cy="103967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1" name="Conector recto de flecha 20">
            <a:extLst>
              <a:ext uri="{FF2B5EF4-FFF2-40B4-BE49-F238E27FC236}">
                <a16:creationId xmlns:a16="http://schemas.microsoft.com/office/drawing/2014/main" id="{C06C53E5-DAEB-E064-E3F0-33CB1EA9B75B}"/>
              </a:ext>
            </a:extLst>
          </p:cNvPr>
          <p:cNvCxnSpPr>
            <a:cxnSpLocks/>
            <a:stCxn id="50" idx="2"/>
            <a:endCxn id="5" idx="0"/>
          </p:cNvCxnSpPr>
          <p:nvPr/>
        </p:nvCxnSpPr>
        <p:spPr>
          <a:xfrm flipH="1">
            <a:off x="6235230" y="3720353"/>
            <a:ext cx="1201153" cy="58443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27123176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ubtítulo 2">
            <a:extLst>
              <a:ext uri="{FF2B5EF4-FFF2-40B4-BE49-F238E27FC236}">
                <a16:creationId xmlns:a16="http://schemas.microsoft.com/office/drawing/2014/main" id="{E58C6DE4-F75F-FA1F-0F2F-CF9B39476F9B}"/>
              </a:ext>
            </a:extLst>
          </p:cNvPr>
          <p:cNvSpPr txBox="1">
            <a:spLocks/>
          </p:cNvSpPr>
          <p:nvPr/>
        </p:nvSpPr>
        <p:spPr>
          <a:xfrm>
            <a:off x="2157567" y="2252619"/>
            <a:ext cx="1508998" cy="746282"/>
          </a:xfrm>
          <a:prstGeom prst="rect">
            <a:avLst/>
          </a:prstGeom>
          <a:scene3d>
            <a:camera prst="orthographicFront"/>
            <a:lightRig rig="threePt" dir="t"/>
          </a:scene3d>
          <a:sp3d>
            <a:bevelT/>
          </a:sp3d>
        </p:spPr>
        <p:style>
          <a:lnRef idx="2">
            <a:schemeClr val="accent5"/>
          </a:lnRef>
          <a:fillRef idx="1">
            <a:schemeClr val="lt1"/>
          </a:fillRef>
          <a:effectRef idx="0">
            <a:schemeClr val="accent5"/>
          </a:effectRef>
          <a:fontRef idx="minor">
            <a:schemeClr val="dk1"/>
          </a:fontRef>
        </p:style>
        <p:txBody>
          <a:bodyPr vert="horz" lIns="91440" tIns="45720" rIns="91440" bIns="45720" rtlCol="0">
            <a:normAutofit fontScale="77500" lnSpcReduction="20000"/>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s-MX" dirty="0"/>
              <a:t>Mapa de Memoria de un programa</a:t>
            </a:r>
            <a:endParaRPr lang="es-AR" dirty="0"/>
          </a:p>
        </p:txBody>
      </p:sp>
      <p:cxnSp>
        <p:nvCxnSpPr>
          <p:cNvPr id="9" name="Conector recto de flecha 8">
            <a:extLst>
              <a:ext uri="{FF2B5EF4-FFF2-40B4-BE49-F238E27FC236}">
                <a16:creationId xmlns:a16="http://schemas.microsoft.com/office/drawing/2014/main" id="{D8FCC864-61B5-446A-EBA0-A5EA75B06C60}"/>
              </a:ext>
            </a:extLst>
          </p:cNvPr>
          <p:cNvCxnSpPr>
            <a:cxnSpLocks/>
            <a:stCxn id="4" idx="3"/>
            <a:endCxn id="16" idx="1"/>
          </p:cNvCxnSpPr>
          <p:nvPr/>
        </p:nvCxnSpPr>
        <p:spPr>
          <a:xfrm flipV="1">
            <a:off x="3666565" y="1314055"/>
            <a:ext cx="2362042" cy="131170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6" name="Subtítulo 2">
            <a:extLst>
              <a:ext uri="{FF2B5EF4-FFF2-40B4-BE49-F238E27FC236}">
                <a16:creationId xmlns:a16="http://schemas.microsoft.com/office/drawing/2014/main" id="{6ADDC18F-CE0D-8B2C-5CB8-0A18B801F682}"/>
              </a:ext>
            </a:extLst>
          </p:cNvPr>
          <p:cNvSpPr txBox="1">
            <a:spLocks/>
          </p:cNvSpPr>
          <p:nvPr/>
        </p:nvSpPr>
        <p:spPr>
          <a:xfrm>
            <a:off x="6028607" y="1077215"/>
            <a:ext cx="2815552" cy="473680"/>
          </a:xfrm>
          <a:prstGeom prst="rect">
            <a:avLst/>
          </a:prstGeom>
          <a:ln/>
        </p:spPr>
        <p:style>
          <a:lnRef idx="2">
            <a:schemeClr val="accent2"/>
          </a:lnRef>
          <a:fillRef idx="1">
            <a:schemeClr val="lt1"/>
          </a:fillRef>
          <a:effectRef idx="0">
            <a:schemeClr val="accent2"/>
          </a:effectRef>
          <a:fontRef idx="minor">
            <a:schemeClr val="dk1"/>
          </a:fontRef>
        </p:style>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s-MX" dirty="0"/>
              <a:t>Memoria dinámica</a:t>
            </a:r>
            <a:endParaRPr lang="es-AR" dirty="0"/>
          </a:p>
        </p:txBody>
      </p:sp>
      <p:pic>
        <p:nvPicPr>
          <p:cNvPr id="6" name="Imagen 5" descr="Icono&#10;&#10;Descripción generada automáticamente">
            <a:extLst>
              <a:ext uri="{FF2B5EF4-FFF2-40B4-BE49-F238E27FC236}">
                <a16:creationId xmlns:a16="http://schemas.microsoft.com/office/drawing/2014/main" id="{655818C1-132D-9ED8-7C5E-F85E5FC405C9}"/>
              </a:ext>
            </a:extLst>
          </p:cNvPr>
          <p:cNvPicPr>
            <a:picLocks noChangeAspect="1"/>
          </p:cNvPicPr>
          <p:nvPr/>
        </p:nvPicPr>
        <p:blipFill rotWithShape="1">
          <a:blip r:embed="rId2">
            <a:extLst>
              <a:ext uri="{28A0092B-C50C-407E-A947-70E740481C1C}">
                <a14:useLocalDpi xmlns:a14="http://schemas.microsoft.com/office/drawing/2010/main" val="0"/>
              </a:ext>
            </a:extLst>
          </a:blip>
          <a:srcRect r="-2" b="-2"/>
          <a:stretch/>
        </p:blipFill>
        <p:spPr>
          <a:xfrm>
            <a:off x="103521" y="86064"/>
            <a:ext cx="1125840" cy="1125840"/>
          </a:xfrm>
          <a:custGeom>
            <a:avLst/>
            <a:gdLst/>
            <a:ahLst/>
            <a:cxnLst/>
            <a:rect l="l" t="t" r="r" b="b"/>
            <a:pathLst>
              <a:path w="3741748" h="3741748">
                <a:moveTo>
                  <a:pt x="1870874" y="0"/>
                </a:moveTo>
                <a:cubicBezTo>
                  <a:pt x="2904129" y="0"/>
                  <a:pt x="3741748" y="837619"/>
                  <a:pt x="3741748" y="1870874"/>
                </a:cubicBezTo>
                <a:cubicBezTo>
                  <a:pt x="3741748" y="2904129"/>
                  <a:pt x="2904129" y="3741748"/>
                  <a:pt x="1870874" y="3741748"/>
                </a:cubicBezTo>
                <a:cubicBezTo>
                  <a:pt x="837619" y="3741748"/>
                  <a:pt x="0" y="2904129"/>
                  <a:pt x="0" y="1870874"/>
                </a:cubicBezTo>
                <a:cubicBezTo>
                  <a:pt x="0" y="837619"/>
                  <a:pt x="837619" y="0"/>
                  <a:pt x="1870874" y="0"/>
                </a:cubicBezTo>
                <a:close/>
              </a:path>
            </a:pathLst>
          </a:custGeom>
        </p:spPr>
      </p:pic>
      <p:sp>
        <p:nvSpPr>
          <p:cNvPr id="10" name="CuadroTexto 9">
            <a:extLst>
              <a:ext uri="{FF2B5EF4-FFF2-40B4-BE49-F238E27FC236}">
                <a16:creationId xmlns:a16="http://schemas.microsoft.com/office/drawing/2014/main" id="{2756067A-BB3D-10B5-A6A6-9C1D36817CC0}"/>
              </a:ext>
            </a:extLst>
          </p:cNvPr>
          <p:cNvSpPr txBox="1"/>
          <p:nvPr/>
        </p:nvSpPr>
        <p:spPr>
          <a:xfrm>
            <a:off x="9713021" y="5959430"/>
            <a:ext cx="2478979" cy="923330"/>
          </a:xfrm>
          <a:prstGeom prst="rect">
            <a:avLst/>
          </a:prstGeom>
          <a:noFill/>
        </p:spPr>
        <p:txBody>
          <a:bodyPr wrap="square">
            <a:spAutoFit/>
          </a:bodyPr>
          <a:lstStyle/>
          <a:p>
            <a:r>
              <a:rPr lang="es-AR" dirty="0">
                <a:latin typeface="Arial Narrow" panose="020B0606020202030204" pitchFamily="34" charset="0"/>
              </a:rPr>
              <a:t>Profesores </a:t>
            </a:r>
          </a:p>
          <a:p>
            <a:r>
              <a:rPr lang="es-AR" dirty="0">
                <a:latin typeface="Arial Narrow" panose="020B0606020202030204" pitchFamily="34" charset="0"/>
              </a:rPr>
              <a:t>Ing. Israel Pavelek</a:t>
            </a:r>
          </a:p>
          <a:p>
            <a:r>
              <a:rPr lang="es-AR" dirty="0">
                <a:latin typeface="Arial Narrow" panose="020B0606020202030204" pitchFamily="34" charset="0"/>
              </a:rPr>
              <a:t>Ing. Behringer Alejandro</a:t>
            </a:r>
          </a:p>
        </p:txBody>
      </p:sp>
      <p:sp>
        <p:nvSpPr>
          <p:cNvPr id="11" name="CuadroTexto 10">
            <a:extLst>
              <a:ext uri="{FF2B5EF4-FFF2-40B4-BE49-F238E27FC236}">
                <a16:creationId xmlns:a16="http://schemas.microsoft.com/office/drawing/2014/main" id="{770EAE9D-3076-6DC4-39DE-54CF97BB65AB}"/>
              </a:ext>
            </a:extLst>
          </p:cNvPr>
          <p:cNvSpPr txBox="1"/>
          <p:nvPr/>
        </p:nvSpPr>
        <p:spPr>
          <a:xfrm>
            <a:off x="203261" y="5880782"/>
            <a:ext cx="2583024" cy="923330"/>
          </a:xfrm>
          <a:prstGeom prst="rect">
            <a:avLst/>
          </a:prstGeom>
          <a:noFill/>
        </p:spPr>
        <p:txBody>
          <a:bodyPr wrap="square">
            <a:spAutoFit/>
          </a:bodyPr>
          <a:lstStyle/>
          <a:p>
            <a:r>
              <a:rPr lang="es-AR" dirty="0">
                <a:latin typeface="Arial Narrow" panose="020B0606020202030204" pitchFamily="34" charset="0"/>
              </a:rPr>
              <a:t>Profesores JTP </a:t>
            </a:r>
          </a:p>
          <a:p>
            <a:r>
              <a:rPr lang="es-AR" dirty="0">
                <a:latin typeface="Arial Narrow" panose="020B0606020202030204" pitchFamily="34" charset="0"/>
              </a:rPr>
              <a:t>Miguel Silva</a:t>
            </a:r>
          </a:p>
          <a:p>
            <a:r>
              <a:rPr lang="es-AR" dirty="0">
                <a:latin typeface="Arial Narrow" panose="020B0606020202030204" pitchFamily="34" charset="0"/>
              </a:rPr>
              <a:t>Jonathan Pécora</a:t>
            </a:r>
          </a:p>
        </p:txBody>
      </p:sp>
      <p:sp>
        <p:nvSpPr>
          <p:cNvPr id="12" name="Título 1">
            <a:extLst>
              <a:ext uri="{FF2B5EF4-FFF2-40B4-BE49-F238E27FC236}">
                <a16:creationId xmlns:a16="http://schemas.microsoft.com/office/drawing/2014/main" id="{218AAE39-81A8-4236-E691-1C749D604129}"/>
              </a:ext>
            </a:extLst>
          </p:cNvPr>
          <p:cNvSpPr txBox="1">
            <a:spLocks/>
          </p:cNvSpPr>
          <p:nvPr/>
        </p:nvSpPr>
        <p:spPr>
          <a:xfrm>
            <a:off x="5733356" y="19"/>
            <a:ext cx="6458644" cy="567688"/>
          </a:xfrm>
          <a:prstGeom prst="rect">
            <a:avLst/>
          </a:prstGeom>
        </p:spPr>
        <p:txBody>
          <a:bodyPr vert="horz" lIns="91440" tIns="45720" rIns="91440" bIns="45720" rtlCol="0" anchor="b">
            <a:normAutofit fontScale="97500" lnSpcReduction="100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s-MX" sz="3600" b="1" dirty="0">
                <a:ln w="22225">
                  <a:solidFill>
                    <a:schemeClr val="accent2"/>
                  </a:solidFill>
                  <a:prstDash val="solid"/>
                </a:ln>
                <a:solidFill>
                  <a:schemeClr val="accent2">
                    <a:lumMod val="40000"/>
                    <a:lumOff val="60000"/>
                  </a:schemeClr>
                </a:solidFill>
              </a:rPr>
              <a:t>Asignación de Memoria Dinámica</a:t>
            </a:r>
            <a:endParaRPr lang="es-AR" sz="3600" b="1" dirty="0">
              <a:ln w="22225">
                <a:solidFill>
                  <a:schemeClr val="accent2"/>
                </a:solidFill>
                <a:prstDash val="solid"/>
              </a:ln>
              <a:solidFill>
                <a:schemeClr val="accent2">
                  <a:lumMod val="40000"/>
                  <a:lumOff val="60000"/>
                </a:schemeClr>
              </a:solidFill>
            </a:endParaRPr>
          </a:p>
        </p:txBody>
      </p:sp>
      <p:sp>
        <p:nvSpPr>
          <p:cNvPr id="50" name="Subtítulo 2">
            <a:extLst>
              <a:ext uri="{FF2B5EF4-FFF2-40B4-BE49-F238E27FC236}">
                <a16:creationId xmlns:a16="http://schemas.microsoft.com/office/drawing/2014/main" id="{A500BF20-8EA9-EAC6-ACAF-F9354C8A6D48}"/>
              </a:ext>
            </a:extLst>
          </p:cNvPr>
          <p:cNvSpPr txBox="1">
            <a:spLocks/>
          </p:cNvSpPr>
          <p:nvPr/>
        </p:nvSpPr>
        <p:spPr>
          <a:xfrm>
            <a:off x="5733356" y="2625759"/>
            <a:ext cx="4095969" cy="1679023"/>
          </a:xfrm>
          <a:prstGeom prst="rect">
            <a:avLst/>
          </a:prstGeom>
          <a:ln/>
        </p:spPr>
        <p:style>
          <a:lnRef idx="2">
            <a:schemeClr val="accent2"/>
          </a:lnRef>
          <a:fillRef idx="1">
            <a:schemeClr val="lt1"/>
          </a:fillRef>
          <a:effectRef idx="0">
            <a:schemeClr val="accent2"/>
          </a:effectRef>
          <a:fontRef idx="minor">
            <a:schemeClr val="dk1"/>
          </a:fontRef>
        </p:style>
        <p:txBody>
          <a:bodyPr vert="horz" lIns="91440" tIns="45720" rIns="91440" bIns="45720" rtlCol="0">
            <a:normAutofit fontScale="92500" lnSpcReduction="10000"/>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s-MX" sz="1800" dirty="0">
                <a:solidFill>
                  <a:srgbClr val="FF0000"/>
                </a:solidFill>
                <a:latin typeface="Söhne"/>
              </a:rPr>
              <a:t>Las </a:t>
            </a:r>
            <a:r>
              <a:rPr lang="es-MX" sz="1800" dirty="0" err="1">
                <a:solidFill>
                  <a:srgbClr val="FF0000"/>
                </a:solidFill>
                <a:latin typeface="Söhne"/>
              </a:rPr>
              <a:t>funciónes</a:t>
            </a:r>
            <a:r>
              <a:rPr lang="es-MX" sz="1800" dirty="0">
                <a:solidFill>
                  <a:srgbClr val="FF0000"/>
                </a:solidFill>
                <a:latin typeface="Söhne"/>
              </a:rPr>
              <a:t> que maneja esto se llama </a:t>
            </a:r>
          </a:p>
          <a:p>
            <a:r>
              <a:rPr lang="es-MX" sz="1800" b="1" i="1" dirty="0" err="1">
                <a:effectLst>
                  <a:outerShdw blurRad="38100" dist="38100" dir="2700000" algn="tl">
                    <a:srgbClr val="000000">
                      <a:alpha val="43137"/>
                    </a:srgbClr>
                  </a:outerShdw>
                </a:effectLst>
                <a:latin typeface="Söhne"/>
              </a:rPr>
              <a:t>Malloc</a:t>
            </a:r>
            <a:r>
              <a:rPr lang="es-MX" sz="1800" b="1" i="1" dirty="0">
                <a:effectLst>
                  <a:outerShdw blurRad="38100" dist="38100" dir="2700000" algn="tl">
                    <a:srgbClr val="000000">
                      <a:alpha val="43137"/>
                    </a:srgbClr>
                  </a:outerShdw>
                </a:effectLst>
                <a:latin typeface="Söhne"/>
              </a:rPr>
              <a:t>( </a:t>
            </a:r>
            <a:r>
              <a:rPr lang="es-MX" sz="1800" b="1" i="1" dirty="0" err="1">
                <a:solidFill>
                  <a:srgbClr val="7030A0"/>
                </a:solidFill>
                <a:effectLst>
                  <a:outerShdw blurRad="38100" dist="38100" dir="2700000" algn="tl">
                    <a:srgbClr val="000000">
                      <a:alpha val="43137"/>
                    </a:srgbClr>
                  </a:outerShdw>
                </a:effectLst>
                <a:latin typeface="Söhne"/>
              </a:rPr>
              <a:t>M</a:t>
            </a:r>
            <a:r>
              <a:rPr lang="es-MX" sz="1800" b="1" i="1" dirty="0" err="1">
                <a:effectLst>
                  <a:outerShdw blurRad="38100" dist="38100" dir="2700000" algn="tl">
                    <a:srgbClr val="000000">
                      <a:alpha val="43137"/>
                    </a:srgbClr>
                  </a:outerShdw>
                </a:effectLst>
                <a:latin typeface="Söhne"/>
              </a:rPr>
              <a:t>emory</a:t>
            </a:r>
            <a:r>
              <a:rPr lang="es-MX" sz="1800" b="1" i="1" dirty="0">
                <a:effectLst>
                  <a:outerShdw blurRad="38100" dist="38100" dir="2700000" algn="tl">
                    <a:srgbClr val="000000">
                      <a:alpha val="43137"/>
                    </a:srgbClr>
                  </a:outerShdw>
                </a:effectLst>
                <a:latin typeface="Söhne"/>
              </a:rPr>
              <a:t> </a:t>
            </a:r>
            <a:r>
              <a:rPr lang="es-MX" sz="1800" b="1" i="1" dirty="0" err="1">
                <a:solidFill>
                  <a:srgbClr val="7030A0"/>
                </a:solidFill>
                <a:effectLst>
                  <a:outerShdw blurRad="38100" dist="38100" dir="2700000" algn="tl">
                    <a:srgbClr val="000000">
                      <a:alpha val="43137"/>
                    </a:srgbClr>
                  </a:outerShdw>
                </a:effectLst>
                <a:latin typeface="Söhne"/>
              </a:rPr>
              <a:t>Alloc</a:t>
            </a:r>
            <a:r>
              <a:rPr lang="es-MX" sz="1800" b="1" i="1" dirty="0" err="1">
                <a:effectLst>
                  <a:outerShdw blurRad="38100" dist="38100" dir="2700000" algn="tl">
                    <a:srgbClr val="000000">
                      <a:alpha val="43137"/>
                    </a:srgbClr>
                  </a:outerShdw>
                </a:effectLst>
                <a:latin typeface="Söhne"/>
              </a:rPr>
              <a:t>ation</a:t>
            </a:r>
            <a:r>
              <a:rPr lang="es-MX" sz="1800" b="1" i="1" dirty="0">
                <a:effectLst>
                  <a:outerShdw blurRad="38100" dist="38100" dir="2700000" algn="tl">
                    <a:srgbClr val="000000">
                      <a:alpha val="43137"/>
                    </a:srgbClr>
                  </a:outerShdw>
                </a:effectLst>
                <a:latin typeface="Söhne"/>
              </a:rPr>
              <a:t>)</a:t>
            </a:r>
          </a:p>
          <a:p>
            <a:r>
              <a:rPr lang="es-AR" sz="1800" b="1" i="1" dirty="0" err="1">
                <a:effectLst>
                  <a:outerShdw blurRad="38100" dist="38100" dir="2700000" algn="tl">
                    <a:srgbClr val="000000">
                      <a:alpha val="43137"/>
                    </a:srgbClr>
                  </a:outerShdw>
                </a:effectLst>
                <a:latin typeface="Söhne"/>
              </a:rPr>
              <a:t>realloc</a:t>
            </a:r>
            <a:r>
              <a:rPr lang="es-AR" sz="1800" b="1" i="1" dirty="0">
                <a:effectLst>
                  <a:outerShdw blurRad="38100" dist="38100" dir="2700000" algn="tl">
                    <a:srgbClr val="000000">
                      <a:alpha val="43137"/>
                    </a:srgbClr>
                  </a:outerShdw>
                </a:effectLst>
                <a:latin typeface="Söhne"/>
              </a:rPr>
              <a:t> (</a:t>
            </a:r>
            <a:r>
              <a:rPr lang="es-AR" sz="1800" b="1" i="1" dirty="0" err="1">
                <a:solidFill>
                  <a:srgbClr val="7030A0"/>
                </a:solidFill>
                <a:effectLst>
                  <a:outerShdw blurRad="38100" dist="38100" dir="2700000" algn="tl">
                    <a:srgbClr val="000000">
                      <a:alpha val="43137"/>
                    </a:srgbClr>
                  </a:outerShdw>
                </a:effectLst>
                <a:latin typeface="Söhne"/>
              </a:rPr>
              <a:t>Realloc</a:t>
            </a:r>
            <a:r>
              <a:rPr lang="es-AR" sz="1800" b="1" i="1" dirty="0" err="1">
                <a:effectLst>
                  <a:outerShdw blurRad="38100" dist="38100" dir="2700000" algn="tl">
                    <a:srgbClr val="000000">
                      <a:alpha val="43137"/>
                    </a:srgbClr>
                  </a:outerShdw>
                </a:effectLst>
                <a:latin typeface="Söhne"/>
              </a:rPr>
              <a:t>ate</a:t>
            </a:r>
            <a:r>
              <a:rPr lang="es-AR" sz="1800" b="1" i="1" dirty="0">
                <a:effectLst>
                  <a:outerShdw blurRad="38100" dist="38100" dir="2700000" algn="tl">
                    <a:srgbClr val="000000">
                      <a:alpha val="43137"/>
                    </a:srgbClr>
                  </a:outerShdw>
                </a:effectLst>
                <a:latin typeface="Söhne"/>
              </a:rPr>
              <a:t> </a:t>
            </a:r>
            <a:r>
              <a:rPr lang="es-AR" sz="1800" b="1" i="1" dirty="0" err="1">
                <a:effectLst>
                  <a:outerShdw blurRad="38100" dist="38100" dir="2700000" algn="tl">
                    <a:srgbClr val="000000">
                      <a:alpha val="43137"/>
                    </a:srgbClr>
                  </a:outerShdw>
                </a:effectLst>
                <a:latin typeface="Söhne"/>
              </a:rPr>
              <a:t>Memory</a:t>
            </a:r>
            <a:r>
              <a:rPr lang="es-AR" sz="1800" b="1" i="1" dirty="0">
                <a:effectLst>
                  <a:outerShdw blurRad="38100" dist="38100" dir="2700000" algn="tl">
                    <a:srgbClr val="000000">
                      <a:alpha val="43137"/>
                    </a:srgbClr>
                  </a:outerShdw>
                </a:effectLst>
                <a:latin typeface="Söhne"/>
              </a:rPr>
              <a:t>)</a:t>
            </a:r>
          </a:p>
          <a:p>
            <a:r>
              <a:rPr lang="es-AR" sz="1800" b="1" i="1" dirty="0" err="1">
                <a:effectLst>
                  <a:outerShdw blurRad="38100" dist="38100" dir="2700000" algn="tl">
                    <a:srgbClr val="000000">
                      <a:alpha val="43137"/>
                    </a:srgbClr>
                  </a:outerShdw>
                </a:effectLst>
                <a:latin typeface="Söhne"/>
              </a:rPr>
              <a:t>calloc</a:t>
            </a:r>
            <a:r>
              <a:rPr lang="es-AR" sz="1800" b="1" i="1" dirty="0">
                <a:effectLst>
                  <a:outerShdw blurRad="38100" dist="38100" dir="2700000" algn="tl">
                    <a:srgbClr val="000000">
                      <a:alpha val="43137"/>
                    </a:srgbClr>
                  </a:outerShdw>
                </a:effectLst>
                <a:latin typeface="Söhne"/>
              </a:rPr>
              <a:t> (</a:t>
            </a:r>
            <a:r>
              <a:rPr lang="es-AR" sz="1800" b="1" i="1" dirty="0" err="1">
                <a:solidFill>
                  <a:srgbClr val="7030A0"/>
                </a:solidFill>
                <a:effectLst>
                  <a:outerShdw blurRad="38100" dist="38100" dir="2700000" algn="tl">
                    <a:srgbClr val="000000">
                      <a:alpha val="43137"/>
                    </a:srgbClr>
                  </a:outerShdw>
                </a:effectLst>
                <a:latin typeface="Söhne"/>
              </a:rPr>
              <a:t>C</a:t>
            </a:r>
            <a:r>
              <a:rPr lang="es-AR" sz="1800" b="1" i="1" dirty="0" err="1">
                <a:effectLst>
                  <a:outerShdw blurRad="38100" dist="38100" dir="2700000" algn="tl">
                    <a:srgbClr val="000000">
                      <a:alpha val="43137"/>
                    </a:srgbClr>
                  </a:outerShdw>
                </a:effectLst>
                <a:latin typeface="Söhne"/>
              </a:rPr>
              <a:t>ontiguous</a:t>
            </a:r>
            <a:r>
              <a:rPr lang="es-AR" sz="1800" b="1" i="1" dirty="0">
                <a:effectLst>
                  <a:outerShdw blurRad="38100" dist="38100" dir="2700000" algn="tl">
                    <a:srgbClr val="000000">
                      <a:alpha val="43137"/>
                    </a:srgbClr>
                  </a:outerShdw>
                </a:effectLst>
                <a:latin typeface="Söhne"/>
              </a:rPr>
              <a:t> </a:t>
            </a:r>
            <a:r>
              <a:rPr lang="es-AR" sz="1800" b="1" i="1" dirty="0" err="1">
                <a:solidFill>
                  <a:srgbClr val="7030A0"/>
                </a:solidFill>
                <a:effectLst>
                  <a:outerShdw blurRad="38100" dist="38100" dir="2700000" algn="tl">
                    <a:srgbClr val="000000">
                      <a:alpha val="43137"/>
                    </a:srgbClr>
                  </a:outerShdw>
                </a:effectLst>
                <a:latin typeface="Söhne"/>
              </a:rPr>
              <a:t>Alloc</a:t>
            </a:r>
            <a:r>
              <a:rPr lang="es-AR" sz="1800" b="1" i="1" dirty="0" err="1">
                <a:effectLst>
                  <a:outerShdw blurRad="38100" dist="38100" dir="2700000" algn="tl">
                    <a:srgbClr val="000000">
                      <a:alpha val="43137"/>
                    </a:srgbClr>
                  </a:outerShdw>
                </a:effectLst>
                <a:latin typeface="Söhne"/>
              </a:rPr>
              <a:t>ation</a:t>
            </a:r>
            <a:r>
              <a:rPr lang="es-AR" sz="1800" b="1" i="1" dirty="0">
                <a:effectLst>
                  <a:outerShdw blurRad="38100" dist="38100" dir="2700000" algn="tl">
                    <a:srgbClr val="000000">
                      <a:alpha val="43137"/>
                    </a:srgbClr>
                  </a:outerShdw>
                </a:effectLst>
                <a:latin typeface="Söhne"/>
              </a:rPr>
              <a:t>)</a:t>
            </a:r>
          </a:p>
          <a:p>
            <a:r>
              <a:rPr lang="es-AR" sz="1800" b="1" i="1" dirty="0">
                <a:effectLst>
                  <a:outerShdw blurRad="38100" dist="38100" dir="2700000" algn="tl">
                    <a:srgbClr val="000000">
                      <a:alpha val="43137"/>
                    </a:srgbClr>
                  </a:outerShdw>
                </a:effectLst>
                <a:latin typeface="Söhne"/>
              </a:rPr>
              <a:t>Free()</a:t>
            </a:r>
          </a:p>
          <a:p>
            <a:endParaRPr lang="es-AR" sz="1800" b="1" i="1" dirty="0">
              <a:effectLst>
                <a:outerShdw blurRad="38100" dist="38100" dir="2700000" algn="tl">
                  <a:srgbClr val="000000">
                    <a:alpha val="43137"/>
                  </a:srgbClr>
                </a:outerShdw>
              </a:effectLst>
              <a:latin typeface="Söhne"/>
            </a:endParaRPr>
          </a:p>
        </p:txBody>
      </p:sp>
      <p:cxnSp>
        <p:nvCxnSpPr>
          <p:cNvPr id="14" name="Conector recto de flecha 13">
            <a:extLst>
              <a:ext uri="{FF2B5EF4-FFF2-40B4-BE49-F238E27FC236}">
                <a16:creationId xmlns:a16="http://schemas.microsoft.com/office/drawing/2014/main" id="{4869D361-ACB1-65DF-0288-6F439864AF13}"/>
              </a:ext>
            </a:extLst>
          </p:cNvPr>
          <p:cNvCxnSpPr>
            <a:cxnSpLocks/>
            <a:stCxn id="50" idx="0"/>
            <a:endCxn id="16" idx="2"/>
          </p:cNvCxnSpPr>
          <p:nvPr/>
        </p:nvCxnSpPr>
        <p:spPr>
          <a:xfrm flipH="1" flipV="1">
            <a:off x="7436383" y="1550895"/>
            <a:ext cx="344958" cy="107486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03884671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ubtítulo 2">
            <a:extLst>
              <a:ext uri="{FF2B5EF4-FFF2-40B4-BE49-F238E27FC236}">
                <a16:creationId xmlns:a16="http://schemas.microsoft.com/office/drawing/2014/main" id="{E58C6DE4-F75F-FA1F-0F2F-CF9B39476F9B}"/>
              </a:ext>
            </a:extLst>
          </p:cNvPr>
          <p:cNvSpPr txBox="1">
            <a:spLocks/>
          </p:cNvSpPr>
          <p:nvPr/>
        </p:nvSpPr>
        <p:spPr>
          <a:xfrm>
            <a:off x="1882638" y="691065"/>
            <a:ext cx="1508998" cy="746282"/>
          </a:xfrm>
          <a:prstGeom prst="rect">
            <a:avLst/>
          </a:prstGeom>
          <a:scene3d>
            <a:camera prst="orthographicFront"/>
            <a:lightRig rig="threePt" dir="t"/>
          </a:scene3d>
          <a:sp3d>
            <a:bevelT/>
          </a:sp3d>
        </p:spPr>
        <p:style>
          <a:lnRef idx="2">
            <a:schemeClr val="accent5"/>
          </a:lnRef>
          <a:fillRef idx="1">
            <a:schemeClr val="lt1"/>
          </a:fillRef>
          <a:effectRef idx="0">
            <a:schemeClr val="accent5"/>
          </a:effectRef>
          <a:fontRef idx="minor">
            <a:schemeClr val="dk1"/>
          </a:fontRef>
        </p:style>
        <p:txBody>
          <a:bodyPr vert="horz" lIns="91440" tIns="45720" rIns="91440" bIns="45720" rtlCol="0">
            <a:normAutofit fontScale="77500" lnSpcReduction="20000"/>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s-MX" dirty="0"/>
              <a:t>Mapa de Memoria de un programa</a:t>
            </a:r>
            <a:endParaRPr lang="es-AR" dirty="0"/>
          </a:p>
        </p:txBody>
      </p:sp>
      <p:cxnSp>
        <p:nvCxnSpPr>
          <p:cNvPr id="9" name="Conector recto de flecha 8">
            <a:extLst>
              <a:ext uri="{FF2B5EF4-FFF2-40B4-BE49-F238E27FC236}">
                <a16:creationId xmlns:a16="http://schemas.microsoft.com/office/drawing/2014/main" id="{D8FCC864-61B5-446A-EBA0-A5EA75B06C60}"/>
              </a:ext>
            </a:extLst>
          </p:cNvPr>
          <p:cNvCxnSpPr>
            <a:cxnSpLocks/>
            <a:stCxn id="4" idx="3"/>
            <a:endCxn id="16" idx="1"/>
          </p:cNvCxnSpPr>
          <p:nvPr/>
        </p:nvCxnSpPr>
        <p:spPr>
          <a:xfrm>
            <a:off x="3391636" y="1064206"/>
            <a:ext cx="2981928" cy="404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6" name="Subtítulo 2">
            <a:extLst>
              <a:ext uri="{FF2B5EF4-FFF2-40B4-BE49-F238E27FC236}">
                <a16:creationId xmlns:a16="http://schemas.microsoft.com/office/drawing/2014/main" id="{6ADDC18F-CE0D-8B2C-5CB8-0A18B801F682}"/>
              </a:ext>
            </a:extLst>
          </p:cNvPr>
          <p:cNvSpPr txBox="1">
            <a:spLocks/>
          </p:cNvSpPr>
          <p:nvPr/>
        </p:nvSpPr>
        <p:spPr>
          <a:xfrm>
            <a:off x="6373564" y="831411"/>
            <a:ext cx="2815552" cy="473680"/>
          </a:xfrm>
          <a:prstGeom prst="rect">
            <a:avLst/>
          </a:prstGeom>
          <a:ln/>
        </p:spPr>
        <p:style>
          <a:lnRef idx="2">
            <a:schemeClr val="accent2"/>
          </a:lnRef>
          <a:fillRef idx="1">
            <a:schemeClr val="lt1"/>
          </a:fillRef>
          <a:effectRef idx="0">
            <a:schemeClr val="accent2"/>
          </a:effectRef>
          <a:fontRef idx="minor">
            <a:schemeClr val="dk1"/>
          </a:fontRef>
        </p:style>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s-MX" dirty="0"/>
              <a:t>Memoria dinámica</a:t>
            </a:r>
            <a:endParaRPr lang="es-AR" dirty="0"/>
          </a:p>
        </p:txBody>
      </p:sp>
      <p:pic>
        <p:nvPicPr>
          <p:cNvPr id="6" name="Imagen 5" descr="Icono&#10;&#10;Descripción generada automáticamente">
            <a:extLst>
              <a:ext uri="{FF2B5EF4-FFF2-40B4-BE49-F238E27FC236}">
                <a16:creationId xmlns:a16="http://schemas.microsoft.com/office/drawing/2014/main" id="{655818C1-132D-9ED8-7C5E-F85E5FC405C9}"/>
              </a:ext>
            </a:extLst>
          </p:cNvPr>
          <p:cNvPicPr>
            <a:picLocks noChangeAspect="1"/>
          </p:cNvPicPr>
          <p:nvPr/>
        </p:nvPicPr>
        <p:blipFill rotWithShape="1">
          <a:blip r:embed="rId3">
            <a:extLst>
              <a:ext uri="{28A0092B-C50C-407E-A947-70E740481C1C}">
                <a14:useLocalDpi xmlns:a14="http://schemas.microsoft.com/office/drawing/2010/main" val="0"/>
              </a:ext>
            </a:extLst>
          </a:blip>
          <a:srcRect r="-2" b="-2"/>
          <a:stretch/>
        </p:blipFill>
        <p:spPr>
          <a:xfrm>
            <a:off x="103521" y="86064"/>
            <a:ext cx="1125840" cy="1125840"/>
          </a:xfrm>
          <a:custGeom>
            <a:avLst/>
            <a:gdLst/>
            <a:ahLst/>
            <a:cxnLst/>
            <a:rect l="l" t="t" r="r" b="b"/>
            <a:pathLst>
              <a:path w="3741748" h="3741748">
                <a:moveTo>
                  <a:pt x="1870874" y="0"/>
                </a:moveTo>
                <a:cubicBezTo>
                  <a:pt x="2904129" y="0"/>
                  <a:pt x="3741748" y="837619"/>
                  <a:pt x="3741748" y="1870874"/>
                </a:cubicBezTo>
                <a:cubicBezTo>
                  <a:pt x="3741748" y="2904129"/>
                  <a:pt x="2904129" y="3741748"/>
                  <a:pt x="1870874" y="3741748"/>
                </a:cubicBezTo>
                <a:cubicBezTo>
                  <a:pt x="837619" y="3741748"/>
                  <a:pt x="0" y="2904129"/>
                  <a:pt x="0" y="1870874"/>
                </a:cubicBezTo>
                <a:cubicBezTo>
                  <a:pt x="0" y="837619"/>
                  <a:pt x="837619" y="0"/>
                  <a:pt x="1870874" y="0"/>
                </a:cubicBezTo>
                <a:close/>
              </a:path>
            </a:pathLst>
          </a:custGeom>
        </p:spPr>
      </p:pic>
      <p:sp>
        <p:nvSpPr>
          <p:cNvPr id="10" name="CuadroTexto 9">
            <a:extLst>
              <a:ext uri="{FF2B5EF4-FFF2-40B4-BE49-F238E27FC236}">
                <a16:creationId xmlns:a16="http://schemas.microsoft.com/office/drawing/2014/main" id="{2756067A-BB3D-10B5-A6A6-9C1D36817CC0}"/>
              </a:ext>
            </a:extLst>
          </p:cNvPr>
          <p:cNvSpPr txBox="1"/>
          <p:nvPr/>
        </p:nvSpPr>
        <p:spPr>
          <a:xfrm>
            <a:off x="9713021" y="5959430"/>
            <a:ext cx="2478979" cy="923330"/>
          </a:xfrm>
          <a:prstGeom prst="rect">
            <a:avLst/>
          </a:prstGeom>
          <a:noFill/>
        </p:spPr>
        <p:txBody>
          <a:bodyPr wrap="square">
            <a:spAutoFit/>
          </a:bodyPr>
          <a:lstStyle/>
          <a:p>
            <a:r>
              <a:rPr lang="es-AR" dirty="0">
                <a:latin typeface="Arial Narrow" panose="020B0606020202030204" pitchFamily="34" charset="0"/>
              </a:rPr>
              <a:t>Profesores </a:t>
            </a:r>
          </a:p>
          <a:p>
            <a:r>
              <a:rPr lang="es-AR" dirty="0">
                <a:latin typeface="Arial Narrow" panose="020B0606020202030204" pitchFamily="34" charset="0"/>
              </a:rPr>
              <a:t>Ing. Israel Pavelek</a:t>
            </a:r>
          </a:p>
          <a:p>
            <a:r>
              <a:rPr lang="es-AR" dirty="0">
                <a:latin typeface="Arial Narrow" panose="020B0606020202030204" pitchFamily="34" charset="0"/>
              </a:rPr>
              <a:t>Ing. Behringer Alejandro</a:t>
            </a:r>
          </a:p>
        </p:txBody>
      </p:sp>
      <p:sp>
        <p:nvSpPr>
          <p:cNvPr id="11" name="CuadroTexto 10">
            <a:extLst>
              <a:ext uri="{FF2B5EF4-FFF2-40B4-BE49-F238E27FC236}">
                <a16:creationId xmlns:a16="http://schemas.microsoft.com/office/drawing/2014/main" id="{770EAE9D-3076-6DC4-39DE-54CF97BB65AB}"/>
              </a:ext>
            </a:extLst>
          </p:cNvPr>
          <p:cNvSpPr txBox="1"/>
          <p:nvPr/>
        </p:nvSpPr>
        <p:spPr>
          <a:xfrm>
            <a:off x="203261" y="5880782"/>
            <a:ext cx="2583024" cy="923330"/>
          </a:xfrm>
          <a:prstGeom prst="rect">
            <a:avLst/>
          </a:prstGeom>
          <a:noFill/>
        </p:spPr>
        <p:txBody>
          <a:bodyPr wrap="square">
            <a:spAutoFit/>
          </a:bodyPr>
          <a:lstStyle/>
          <a:p>
            <a:r>
              <a:rPr lang="es-AR" dirty="0">
                <a:latin typeface="Arial Narrow" panose="020B0606020202030204" pitchFamily="34" charset="0"/>
              </a:rPr>
              <a:t>Profesores JTP </a:t>
            </a:r>
          </a:p>
          <a:p>
            <a:r>
              <a:rPr lang="es-AR" dirty="0">
                <a:latin typeface="Arial Narrow" panose="020B0606020202030204" pitchFamily="34" charset="0"/>
              </a:rPr>
              <a:t>Miguel Silva</a:t>
            </a:r>
          </a:p>
          <a:p>
            <a:r>
              <a:rPr lang="es-AR" dirty="0">
                <a:latin typeface="Arial Narrow" panose="020B0606020202030204" pitchFamily="34" charset="0"/>
              </a:rPr>
              <a:t>Jonathan Pécora</a:t>
            </a:r>
          </a:p>
        </p:txBody>
      </p:sp>
      <p:sp>
        <p:nvSpPr>
          <p:cNvPr id="12" name="Título 1">
            <a:extLst>
              <a:ext uri="{FF2B5EF4-FFF2-40B4-BE49-F238E27FC236}">
                <a16:creationId xmlns:a16="http://schemas.microsoft.com/office/drawing/2014/main" id="{218AAE39-81A8-4236-E691-1C749D604129}"/>
              </a:ext>
            </a:extLst>
          </p:cNvPr>
          <p:cNvSpPr txBox="1">
            <a:spLocks/>
          </p:cNvSpPr>
          <p:nvPr/>
        </p:nvSpPr>
        <p:spPr>
          <a:xfrm>
            <a:off x="5733356" y="19"/>
            <a:ext cx="6458644" cy="567688"/>
          </a:xfrm>
          <a:prstGeom prst="rect">
            <a:avLst/>
          </a:prstGeom>
        </p:spPr>
        <p:txBody>
          <a:bodyPr vert="horz" lIns="91440" tIns="45720" rIns="91440" bIns="45720" rtlCol="0" anchor="b">
            <a:normAutofit fontScale="97500" lnSpcReduction="100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s-MX" sz="3600" b="1" dirty="0">
                <a:ln w="22225">
                  <a:solidFill>
                    <a:schemeClr val="accent2"/>
                  </a:solidFill>
                  <a:prstDash val="solid"/>
                </a:ln>
                <a:solidFill>
                  <a:schemeClr val="accent2">
                    <a:lumMod val="40000"/>
                    <a:lumOff val="60000"/>
                  </a:schemeClr>
                </a:solidFill>
              </a:rPr>
              <a:t>Asignación de Memoria Dinámica</a:t>
            </a:r>
            <a:endParaRPr lang="es-AR" sz="3600" b="1" dirty="0">
              <a:ln w="22225">
                <a:solidFill>
                  <a:schemeClr val="accent2"/>
                </a:solidFill>
                <a:prstDash val="solid"/>
              </a:ln>
              <a:solidFill>
                <a:schemeClr val="accent2">
                  <a:lumMod val="40000"/>
                  <a:lumOff val="60000"/>
                </a:schemeClr>
              </a:solidFill>
            </a:endParaRPr>
          </a:p>
        </p:txBody>
      </p:sp>
      <p:pic>
        <p:nvPicPr>
          <p:cNvPr id="13" name="Imagen 12">
            <a:extLst>
              <a:ext uri="{FF2B5EF4-FFF2-40B4-BE49-F238E27FC236}">
                <a16:creationId xmlns:a16="http://schemas.microsoft.com/office/drawing/2014/main" id="{83E462BA-0804-257B-5989-247DF849359A}"/>
              </a:ext>
            </a:extLst>
          </p:cNvPr>
          <p:cNvPicPr>
            <a:picLocks noChangeAspect="1"/>
          </p:cNvPicPr>
          <p:nvPr/>
        </p:nvPicPr>
        <p:blipFill>
          <a:blip r:embed="rId4"/>
          <a:stretch>
            <a:fillRect/>
          </a:stretch>
        </p:blipFill>
        <p:spPr>
          <a:xfrm>
            <a:off x="3101873" y="1933846"/>
            <a:ext cx="7346254" cy="3796318"/>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
        <p:nvSpPr>
          <p:cNvPr id="20" name="CuadroTexto 19">
            <a:extLst>
              <a:ext uri="{FF2B5EF4-FFF2-40B4-BE49-F238E27FC236}">
                <a16:creationId xmlns:a16="http://schemas.microsoft.com/office/drawing/2014/main" id="{AC47A11F-9179-A868-8B13-D77F2E3E90EB}"/>
              </a:ext>
            </a:extLst>
          </p:cNvPr>
          <p:cNvSpPr txBox="1"/>
          <p:nvPr/>
        </p:nvSpPr>
        <p:spPr>
          <a:xfrm>
            <a:off x="319803" y="5052822"/>
            <a:ext cx="2342715" cy="369332"/>
          </a:xfrm>
          <a:prstGeom prst="rect">
            <a:avLst/>
          </a:prstGeom>
          <a:noFill/>
        </p:spPr>
        <p:txBody>
          <a:bodyPr wrap="square">
            <a:spAutoFit/>
          </a:bodyPr>
          <a:lstStyle/>
          <a:p>
            <a:r>
              <a:rPr lang="es-AR" dirty="0"/>
              <a:t>GS (General </a:t>
            </a:r>
            <a:r>
              <a:rPr lang="es-AR" dirty="0" err="1"/>
              <a:t>Segment</a:t>
            </a:r>
            <a:r>
              <a:rPr lang="es-AR" dirty="0"/>
              <a:t>)</a:t>
            </a:r>
          </a:p>
        </p:txBody>
      </p:sp>
      <p:sp>
        <p:nvSpPr>
          <p:cNvPr id="22" name="CuadroTexto 21">
            <a:extLst>
              <a:ext uri="{FF2B5EF4-FFF2-40B4-BE49-F238E27FC236}">
                <a16:creationId xmlns:a16="http://schemas.microsoft.com/office/drawing/2014/main" id="{DFA1BE7D-BC53-3D21-5CB5-80A1B9B12A27}"/>
              </a:ext>
            </a:extLst>
          </p:cNvPr>
          <p:cNvSpPr txBox="1"/>
          <p:nvPr/>
        </p:nvSpPr>
        <p:spPr>
          <a:xfrm>
            <a:off x="203261" y="3522036"/>
            <a:ext cx="1954306" cy="369332"/>
          </a:xfrm>
          <a:prstGeom prst="rect">
            <a:avLst/>
          </a:prstGeom>
          <a:noFill/>
        </p:spPr>
        <p:txBody>
          <a:bodyPr wrap="square">
            <a:spAutoFit/>
          </a:bodyPr>
          <a:lstStyle/>
          <a:p>
            <a:r>
              <a:rPr lang="es-AR" dirty="0"/>
              <a:t>SS (</a:t>
            </a:r>
            <a:r>
              <a:rPr lang="es-AR" dirty="0" err="1"/>
              <a:t>Stack</a:t>
            </a:r>
            <a:r>
              <a:rPr lang="es-AR" dirty="0"/>
              <a:t> </a:t>
            </a:r>
            <a:r>
              <a:rPr lang="es-AR" dirty="0" err="1"/>
              <a:t>Segment</a:t>
            </a:r>
            <a:r>
              <a:rPr lang="es-AR" dirty="0"/>
              <a:t>)</a:t>
            </a:r>
          </a:p>
        </p:txBody>
      </p:sp>
      <p:sp>
        <p:nvSpPr>
          <p:cNvPr id="24" name="CuadroTexto 23">
            <a:extLst>
              <a:ext uri="{FF2B5EF4-FFF2-40B4-BE49-F238E27FC236}">
                <a16:creationId xmlns:a16="http://schemas.microsoft.com/office/drawing/2014/main" id="{ABF079ED-FA5F-E428-4685-BCDD97F62224}"/>
              </a:ext>
            </a:extLst>
          </p:cNvPr>
          <p:cNvSpPr txBox="1"/>
          <p:nvPr/>
        </p:nvSpPr>
        <p:spPr>
          <a:xfrm>
            <a:off x="225672" y="4362044"/>
            <a:ext cx="1954306" cy="369332"/>
          </a:xfrm>
          <a:prstGeom prst="rect">
            <a:avLst/>
          </a:prstGeom>
          <a:noFill/>
        </p:spPr>
        <p:txBody>
          <a:bodyPr wrap="square">
            <a:spAutoFit/>
          </a:bodyPr>
          <a:lstStyle/>
          <a:p>
            <a:r>
              <a:rPr lang="es-AR" dirty="0"/>
              <a:t>DS (Data </a:t>
            </a:r>
            <a:r>
              <a:rPr lang="es-AR" dirty="0" err="1"/>
              <a:t>Segment</a:t>
            </a:r>
            <a:r>
              <a:rPr lang="es-AR" dirty="0"/>
              <a:t>)</a:t>
            </a:r>
          </a:p>
        </p:txBody>
      </p:sp>
      <p:cxnSp>
        <p:nvCxnSpPr>
          <p:cNvPr id="26" name="Conector recto de flecha 25">
            <a:extLst>
              <a:ext uri="{FF2B5EF4-FFF2-40B4-BE49-F238E27FC236}">
                <a16:creationId xmlns:a16="http://schemas.microsoft.com/office/drawing/2014/main" id="{1F60831A-434F-3271-9AC4-889BBE9BE4E7}"/>
              </a:ext>
            </a:extLst>
          </p:cNvPr>
          <p:cNvCxnSpPr>
            <a:cxnSpLocks/>
            <a:stCxn id="16" idx="2"/>
            <a:endCxn id="13" idx="0"/>
          </p:cNvCxnSpPr>
          <p:nvPr/>
        </p:nvCxnSpPr>
        <p:spPr>
          <a:xfrm flipH="1">
            <a:off x="6775000" y="1305091"/>
            <a:ext cx="1006340" cy="62875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7" name="Conector recto de flecha 26">
            <a:extLst>
              <a:ext uri="{FF2B5EF4-FFF2-40B4-BE49-F238E27FC236}">
                <a16:creationId xmlns:a16="http://schemas.microsoft.com/office/drawing/2014/main" id="{06F00322-7CF3-7428-06E8-EA0B1D9FA34D}"/>
              </a:ext>
            </a:extLst>
          </p:cNvPr>
          <p:cNvCxnSpPr>
            <a:cxnSpLocks/>
            <a:stCxn id="24" idx="3"/>
          </p:cNvCxnSpPr>
          <p:nvPr/>
        </p:nvCxnSpPr>
        <p:spPr>
          <a:xfrm flipV="1">
            <a:off x="2179978" y="4070176"/>
            <a:ext cx="1211658" cy="47653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8" name="Conector recto de flecha 27">
            <a:extLst>
              <a:ext uri="{FF2B5EF4-FFF2-40B4-BE49-F238E27FC236}">
                <a16:creationId xmlns:a16="http://schemas.microsoft.com/office/drawing/2014/main" id="{CA557BFD-E771-5B59-D87F-C7E75F5931BC}"/>
              </a:ext>
            </a:extLst>
          </p:cNvPr>
          <p:cNvCxnSpPr>
            <a:cxnSpLocks/>
          </p:cNvCxnSpPr>
          <p:nvPr/>
        </p:nvCxnSpPr>
        <p:spPr>
          <a:xfrm flipV="1">
            <a:off x="2157567" y="3700844"/>
            <a:ext cx="1141445" cy="669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32" name="CuadroTexto 31">
            <a:extLst>
              <a:ext uri="{FF2B5EF4-FFF2-40B4-BE49-F238E27FC236}">
                <a16:creationId xmlns:a16="http://schemas.microsoft.com/office/drawing/2014/main" id="{D61A590A-859A-4838-F8FF-3A059EF2621D}"/>
              </a:ext>
            </a:extLst>
          </p:cNvPr>
          <p:cNvSpPr txBox="1"/>
          <p:nvPr/>
        </p:nvSpPr>
        <p:spPr>
          <a:xfrm>
            <a:off x="225672" y="2694076"/>
            <a:ext cx="1954306" cy="369332"/>
          </a:xfrm>
          <a:prstGeom prst="rect">
            <a:avLst/>
          </a:prstGeom>
          <a:noFill/>
        </p:spPr>
        <p:txBody>
          <a:bodyPr wrap="square">
            <a:spAutoFit/>
          </a:bodyPr>
          <a:lstStyle/>
          <a:p>
            <a:r>
              <a:rPr lang="es-AR" dirty="0"/>
              <a:t>SP (</a:t>
            </a:r>
            <a:r>
              <a:rPr lang="es-AR" dirty="0" err="1"/>
              <a:t>Stack</a:t>
            </a:r>
            <a:r>
              <a:rPr lang="es-AR" dirty="0"/>
              <a:t> Pointer)</a:t>
            </a:r>
          </a:p>
        </p:txBody>
      </p:sp>
      <p:cxnSp>
        <p:nvCxnSpPr>
          <p:cNvPr id="14" name="Conector recto de flecha 13">
            <a:extLst>
              <a:ext uri="{FF2B5EF4-FFF2-40B4-BE49-F238E27FC236}">
                <a16:creationId xmlns:a16="http://schemas.microsoft.com/office/drawing/2014/main" id="{4869D361-ACB1-65DF-0288-6F439864AF13}"/>
              </a:ext>
            </a:extLst>
          </p:cNvPr>
          <p:cNvCxnSpPr>
            <a:cxnSpLocks/>
            <a:stCxn id="32" idx="3"/>
          </p:cNvCxnSpPr>
          <p:nvPr/>
        </p:nvCxnSpPr>
        <p:spPr>
          <a:xfrm>
            <a:off x="2179978" y="2878742"/>
            <a:ext cx="1119034" cy="50065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0" name="Conector recto de flecha 39">
            <a:extLst>
              <a:ext uri="{FF2B5EF4-FFF2-40B4-BE49-F238E27FC236}">
                <a16:creationId xmlns:a16="http://schemas.microsoft.com/office/drawing/2014/main" id="{8A0CE0F2-73A7-3DCA-CC09-9F9497363CE6}"/>
              </a:ext>
            </a:extLst>
          </p:cNvPr>
          <p:cNvCxnSpPr>
            <a:cxnSpLocks/>
            <a:stCxn id="20" idx="3"/>
          </p:cNvCxnSpPr>
          <p:nvPr/>
        </p:nvCxnSpPr>
        <p:spPr>
          <a:xfrm flipV="1">
            <a:off x="2662518" y="4843038"/>
            <a:ext cx="729118" cy="39445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5423967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ubtítulo 2">
            <a:extLst>
              <a:ext uri="{FF2B5EF4-FFF2-40B4-BE49-F238E27FC236}">
                <a16:creationId xmlns:a16="http://schemas.microsoft.com/office/drawing/2014/main" id="{E58C6DE4-F75F-FA1F-0F2F-CF9B39476F9B}"/>
              </a:ext>
            </a:extLst>
          </p:cNvPr>
          <p:cNvSpPr txBox="1">
            <a:spLocks/>
          </p:cNvSpPr>
          <p:nvPr/>
        </p:nvSpPr>
        <p:spPr>
          <a:xfrm>
            <a:off x="2157567" y="2252619"/>
            <a:ext cx="1508998" cy="746282"/>
          </a:xfrm>
          <a:prstGeom prst="rect">
            <a:avLst/>
          </a:prstGeom>
          <a:scene3d>
            <a:camera prst="orthographicFront"/>
            <a:lightRig rig="threePt" dir="t"/>
          </a:scene3d>
          <a:sp3d>
            <a:bevelT/>
          </a:sp3d>
        </p:spPr>
        <p:style>
          <a:lnRef idx="2">
            <a:schemeClr val="accent5"/>
          </a:lnRef>
          <a:fillRef idx="1">
            <a:schemeClr val="lt1"/>
          </a:fillRef>
          <a:effectRef idx="0">
            <a:schemeClr val="accent5"/>
          </a:effectRef>
          <a:fontRef idx="minor">
            <a:schemeClr val="dk1"/>
          </a:fontRef>
        </p:style>
        <p:txBody>
          <a:bodyPr vert="horz" lIns="91440" tIns="45720" rIns="91440" bIns="45720" rtlCol="0">
            <a:normAutofit fontScale="77500" lnSpcReduction="20000"/>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s-MX" dirty="0"/>
              <a:t>Mapa de Memoria de un programa</a:t>
            </a:r>
            <a:endParaRPr lang="es-AR" dirty="0"/>
          </a:p>
        </p:txBody>
      </p:sp>
      <p:cxnSp>
        <p:nvCxnSpPr>
          <p:cNvPr id="9" name="Conector recto de flecha 8">
            <a:extLst>
              <a:ext uri="{FF2B5EF4-FFF2-40B4-BE49-F238E27FC236}">
                <a16:creationId xmlns:a16="http://schemas.microsoft.com/office/drawing/2014/main" id="{D8FCC864-61B5-446A-EBA0-A5EA75B06C60}"/>
              </a:ext>
            </a:extLst>
          </p:cNvPr>
          <p:cNvCxnSpPr>
            <a:cxnSpLocks/>
            <a:stCxn id="4" idx="3"/>
            <a:endCxn id="16" idx="1"/>
          </p:cNvCxnSpPr>
          <p:nvPr/>
        </p:nvCxnSpPr>
        <p:spPr>
          <a:xfrm flipV="1">
            <a:off x="3666565" y="1314055"/>
            <a:ext cx="2362042" cy="131170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6" name="Subtítulo 2">
            <a:extLst>
              <a:ext uri="{FF2B5EF4-FFF2-40B4-BE49-F238E27FC236}">
                <a16:creationId xmlns:a16="http://schemas.microsoft.com/office/drawing/2014/main" id="{6ADDC18F-CE0D-8B2C-5CB8-0A18B801F682}"/>
              </a:ext>
            </a:extLst>
          </p:cNvPr>
          <p:cNvSpPr txBox="1">
            <a:spLocks/>
          </p:cNvSpPr>
          <p:nvPr/>
        </p:nvSpPr>
        <p:spPr>
          <a:xfrm>
            <a:off x="6028607" y="1077215"/>
            <a:ext cx="2815552" cy="473680"/>
          </a:xfrm>
          <a:prstGeom prst="rect">
            <a:avLst/>
          </a:prstGeom>
          <a:ln/>
        </p:spPr>
        <p:style>
          <a:lnRef idx="2">
            <a:schemeClr val="accent2"/>
          </a:lnRef>
          <a:fillRef idx="1">
            <a:schemeClr val="lt1"/>
          </a:fillRef>
          <a:effectRef idx="0">
            <a:schemeClr val="accent2"/>
          </a:effectRef>
          <a:fontRef idx="minor">
            <a:schemeClr val="dk1"/>
          </a:fontRef>
        </p:style>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s-MX" dirty="0"/>
              <a:t>Memoria dinámica</a:t>
            </a:r>
            <a:endParaRPr lang="es-AR" dirty="0"/>
          </a:p>
        </p:txBody>
      </p:sp>
      <p:pic>
        <p:nvPicPr>
          <p:cNvPr id="6" name="Imagen 5" descr="Icono&#10;&#10;Descripción generada automáticamente">
            <a:extLst>
              <a:ext uri="{FF2B5EF4-FFF2-40B4-BE49-F238E27FC236}">
                <a16:creationId xmlns:a16="http://schemas.microsoft.com/office/drawing/2014/main" id="{655818C1-132D-9ED8-7C5E-F85E5FC405C9}"/>
              </a:ext>
            </a:extLst>
          </p:cNvPr>
          <p:cNvPicPr>
            <a:picLocks noChangeAspect="1"/>
          </p:cNvPicPr>
          <p:nvPr/>
        </p:nvPicPr>
        <p:blipFill rotWithShape="1">
          <a:blip r:embed="rId2">
            <a:extLst>
              <a:ext uri="{28A0092B-C50C-407E-A947-70E740481C1C}">
                <a14:useLocalDpi xmlns:a14="http://schemas.microsoft.com/office/drawing/2010/main" val="0"/>
              </a:ext>
            </a:extLst>
          </a:blip>
          <a:srcRect r="-2" b="-2"/>
          <a:stretch/>
        </p:blipFill>
        <p:spPr>
          <a:xfrm>
            <a:off x="103521" y="86064"/>
            <a:ext cx="1125840" cy="1125840"/>
          </a:xfrm>
          <a:custGeom>
            <a:avLst/>
            <a:gdLst/>
            <a:ahLst/>
            <a:cxnLst/>
            <a:rect l="l" t="t" r="r" b="b"/>
            <a:pathLst>
              <a:path w="3741748" h="3741748">
                <a:moveTo>
                  <a:pt x="1870874" y="0"/>
                </a:moveTo>
                <a:cubicBezTo>
                  <a:pt x="2904129" y="0"/>
                  <a:pt x="3741748" y="837619"/>
                  <a:pt x="3741748" y="1870874"/>
                </a:cubicBezTo>
                <a:cubicBezTo>
                  <a:pt x="3741748" y="2904129"/>
                  <a:pt x="2904129" y="3741748"/>
                  <a:pt x="1870874" y="3741748"/>
                </a:cubicBezTo>
                <a:cubicBezTo>
                  <a:pt x="837619" y="3741748"/>
                  <a:pt x="0" y="2904129"/>
                  <a:pt x="0" y="1870874"/>
                </a:cubicBezTo>
                <a:cubicBezTo>
                  <a:pt x="0" y="837619"/>
                  <a:pt x="837619" y="0"/>
                  <a:pt x="1870874" y="0"/>
                </a:cubicBezTo>
                <a:close/>
              </a:path>
            </a:pathLst>
          </a:custGeom>
        </p:spPr>
      </p:pic>
      <p:sp>
        <p:nvSpPr>
          <p:cNvPr id="10" name="CuadroTexto 9">
            <a:extLst>
              <a:ext uri="{FF2B5EF4-FFF2-40B4-BE49-F238E27FC236}">
                <a16:creationId xmlns:a16="http://schemas.microsoft.com/office/drawing/2014/main" id="{2756067A-BB3D-10B5-A6A6-9C1D36817CC0}"/>
              </a:ext>
            </a:extLst>
          </p:cNvPr>
          <p:cNvSpPr txBox="1"/>
          <p:nvPr/>
        </p:nvSpPr>
        <p:spPr>
          <a:xfrm>
            <a:off x="9713021" y="5959430"/>
            <a:ext cx="2478979" cy="923330"/>
          </a:xfrm>
          <a:prstGeom prst="rect">
            <a:avLst/>
          </a:prstGeom>
          <a:noFill/>
        </p:spPr>
        <p:txBody>
          <a:bodyPr wrap="square">
            <a:spAutoFit/>
          </a:bodyPr>
          <a:lstStyle/>
          <a:p>
            <a:r>
              <a:rPr lang="es-AR" dirty="0">
                <a:latin typeface="Arial Narrow" panose="020B0606020202030204" pitchFamily="34" charset="0"/>
              </a:rPr>
              <a:t>Profesores </a:t>
            </a:r>
          </a:p>
          <a:p>
            <a:r>
              <a:rPr lang="es-AR" dirty="0">
                <a:latin typeface="Arial Narrow" panose="020B0606020202030204" pitchFamily="34" charset="0"/>
              </a:rPr>
              <a:t>Ing. Israel Pavelek</a:t>
            </a:r>
          </a:p>
          <a:p>
            <a:r>
              <a:rPr lang="es-AR" dirty="0">
                <a:latin typeface="Arial Narrow" panose="020B0606020202030204" pitchFamily="34" charset="0"/>
              </a:rPr>
              <a:t>Ing. Behringer Alejandro</a:t>
            </a:r>
          </a:p>
        </p:txBody>
      </p:sp>
      <p:sp>
        <p:nvSpPr>
          <p:cNvPr id="11" name="CuadroTexto 10">
            <a:extLst>
              <a:ext uri="{FF2B5EF4-FFF2-40B4-BE49-F238E27FC236}">
                <a16:creationId xmlns:a16="http://schemas.microsoft.com/office/drawing/2014/main" id="{770EAE9D-3076-6DC4-39DE-54CF97BB65AB}"/>
              </a:ext>
            </a:extLst>
          </p:cNvPr>
          <p:cNvSpPr txBox="1"/>
          <p:nvPr/>
        </p:nvSpPr>
        <p:spPr>
          <a:xfrm>
            <a:off x="203261" y="5880782"/>
            <a:ext cx="2583024" cy="923330"/>
          </a:xfrm>
          <a:prstGeom prst="rect">
            <a:avLst/>
          </a:prstGeom>
          <a:noFill/>
        </p:spPr>
        <p:txBody>
          <a:bodyPr wrap="square">
            <a:spAutoFit/>
          </a:bodyPr>
          <a:lstStyle/>
          <a:p>
            <a:r>
              <a:rPr lang="es-AR" dirty="0">
                <a:latin typeface="Arial Narrow" panose="020B0606020202030204" pitchFamily="34" charset="0"/>
              </a:rPr>
              <a:t>Profesores JTP </a:t>
            </a:r>
          </a:p>
          <a:p>
            <a:r>
              <a:rPr lang="es-AR" dirty="0">
                <a:latin typeface="Arial Narrow" panose="020B0606020202030204" pitchFamily="34" charset="0"/>
              </a:rPr>
              <a:t>Miguel Silva</a:t>
            </a:r>
          </a:p>
          <a:p>
            <a:r>
              <a:rPr lang="es-AR" dirty="0">
                <a:latin typeface="Arial Narrow" panose="020B0606020202030204" pitchFamily="34" charset="0"/>
              </a:rPr>
              <a:t>Jonathan Pécora</a:t>
            </a:r>
          </a:p>
        </p:txBody>
      </p:sp>
      <p:sp>
        <p:nvSpPr>
          <p:cNvPr id="12" name="Título 1">
            <a:extLst>
              <a:ext uri="{FF2B5EF4-FFF2-40B4-BE49-F238E27FC236}">
                <a16:creationId xmlns:a16="http://schemas.microsoft.com/office/drawing/2014/main" id="{218AAE39-81A8-4236-E691-1C749D604129}"/>
              </a:ext>
            </a:extLst>
          </p:cNvPr>
          <p:cNvSpPr txBox="1">
            <a:spLocks/>
          </p:cNvSpPr>
          <p:nvPr/>
        </p:nvSpPr>
        <p:spPr>
          <a:xfrm>
            <a:off x="5733356" y="19"/>
            <a:ext cx="6458644" cy="567688"/>
          </a:xfrm>
          <a:prstGeom prst="rect">
            <a:avLst/>
          </a:prstGeom>
        </p:spPr>
        <p:txBody>
          <a:bodyPr vert="horz" lIns="91440" tIns="45720" rIns="91440" bIns="45720" rtlCol="0" anchor="b">
            <a:normAutofit fontScale="97500" lnSpcReduction="100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s-MX" sz="3600" b="1" dirty="0">
                <a:ln w="22225">
                  <a:solidFill>
                    <a:schemeClr val="accent2"/>
                  </a:solidFill>
                  <a:prstDash val="solid"/>
                </a:ln>
                <a:solidFill>
                  <a:schemeClr val="accent2">
                    <a:lumMod val="40000"/>
                    <a:lumOff val="60000"/>
                  </a:schemeClr>
                </a:solidFill>
              </a:rPr>
              <a:t>Asignación de Memoria Dinámica</a:t>
            </a:r>
            <a:endParaRPr lang="es-AR" sz="3600" b="1" dirty="0">
              <a:ln w="22225">
                <a:solidFill>
                  <a:schemeClr val="accent2"/>
                </a:solidFill>
                <a:prstDash val="solid"/>
              </a:ln>
              <a:solidFill>
                <a:schemeClr val="accent2">
                  <a:lumMod val="40000"/>
                  <a:lumOff val="60000"/>
                </a:schemeClr>
              </a:solidFill>
            </a:endParaRPr>
          </a:p>
        </p:txBody>
      </p:sp>
      <p:sp>
        <p:nvSpPr>
          <p:cNvPr id="50" name="Subtítulo 2">
            <a:extLst>
              <a:ext uri="{FF2B5EF4-FFF2-40B4-BE49-F238E27FC236}">
                <a16:creationId xmlns:a16="http://schemas.microsoft.com/office/drawing/2014/main" id="{A500BF20-8EA9-EAC6-ACAF-F9354C8A6D48}"/>
              </a:ext>
            </a:extLst>
          </p:cNvPr>
          <p:cNvSpPr txBox="1">
            <a:spLocks/>
          </p:cNvSpPr>
          <p:nvPr/>
        </p:nvSpPr>
        <p:spPr>
          <a:xfrm>
            <a:off x="5733356" y="2625759"/>
            <a:ext cx="4095969" cy="803241"/>
          </a:xfrm>
          <a:prstGeom prst="rect">
            <a:avLst/>
          </a:prstGeom>
          <a:ln/>
        </p:spPr>
        <p:style>
          <a:lnRef idx="2">
            <a:schemeClr val="accent2"/>
          </a:lnRef>
          <a:fillRef idx="1">
            <a:schemeClr val="lt1"/>
          </a:fillRef>
          <a:effectRef idx="0">
            <a:schemeClr val="accent2"/>
          </a:effectRef>
          <a:fontRef idx="minor">
            <a:schemeClr val="dk1"/>
          </a:fontRef>
        </p:style>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s-MX" sz="1800" dirty="0">
                <a:solidFill>
                  <a:srgbClr val="FF0000"/>
                </a:solidFill>
                <a:latin typeface="Söhne"/>
              </a:rPr>
              <a:t>Las función más usada en C es:</a:t>
            </a:r>
          </a:p>
          <a:p>
            <a:r>
              <a:rPr lang="es-MX" sz="1800" b="1" i="1" dirty="0" err="1">
                <a:effectLst>
                  <a:outerShdw blurRad="38100" dist="38100" dir="2700000" algn="tl">
                    <a:srgbClr val="000000">
                      <a:alpha val="43137"/>
                    </a:srgbClr>
                  </a:outerShdw>
                </a:effectLst>
                <a:latin typeface="Söhne"/>
              </a:rPr>
              <a:t>Malloc</a:t>
            </a:r>
            <a:r>
              <a:rPr lang="es-MX" sz="1800" b="1" i="1" dirty="0">
                <a:effectLst>
                  <a:outerShdw blurRad="38100" dist="38100" dir="2700000" algn="tl">
                    <a:srgbClr val="000000">
                      <a:alpha val="43137"/>
                    </a:srgbClr>
                  </a:outerShdw>
                </a:effectLst>
                <a:latin typeface="Söhne"/>
              </a:rPr>
              <a:t>( </a:t>
            </a:r>
            <a:r>
              <a:rPr lang="es-MX" sz="1800" b="1" i="1" dirty="0" err="1">
                <a:solidFill>
                  <a:srgbClr val="7030A0"/>
                </a:solidFill>
                <a:effectLst>
                  <a:outerShdw blurRad="38100" dist="38100" dir="2700000" algn="tl">
                    <a:srgbClr val="000000">
                      <a:alpha val="43137"/>
                    </a:srgbClr>
                  </a:outerShdw>
                </a:effectLst>
                <a:latin typeface="Söhne"/>
              </a:rPr>
              <a:t>M</a:t>
            </a:r>
            <a:r>
              <a:rPr lang="es-MX" sz="1800" b="1" i="1" dirty="0" err="1">
                <a:effectLst>
                  <a:outerShdw blurRad="38100" dist="38100" dir="2700000" algn="tl">
                    <a:srgbClr val="000000">
                      <a:alpha val="43137"/>
                    </a:srgbClr>
                  </a:outerShdw>
                </a:effectLst>
                <a:latin typeface="Söhne"/>
              </a:rPr>
              <a:t>emory</a:t>
            </a:r>
            <a:r>
              <a:rPr lang="es-MX" sz="1800" b="1" i="1" dirty="0">
                <a:effectLst>
                  <a:outerShdw blurRad="38100" dist="38100" dir="2700000" algn="tl">
                    <a:srgbClr val="000000">
                      <a:alpha val="43137"/>
                    </a:srgbClr>
                  </a:outerShdw>
                </a:effectLst>
                <a:latin typeface="Söhne"/>
              </a:rPr>
              <a:t> </a:t>
            </a:r>
            <a:r>
              <a:rPr lang="es-MX" sz="1800" b="1" i="1" dirty="0" err="1">
                <a:solidFill>
                  <a:srgbClr val="7030A0"/>
                </a:solidFill>
                <a:effectLst>
                  <a:outerShdw blurRad="38100" dist="38100" dir="2700000" algn="tl">
                    <a:srgbClr val="000000">
                      <a:alpha val="43137"/>
                    </a:srgbClr>
                  </a:outerShdw>
                </a:effectLst>
                <a:latin typeface="Söhne"/>
              </a:rPr>
              <a:t>Alloc</a:t>
            </a:r>
            <a:r>
              <a:rPr lang="es-MX" sz="1800" b="1" i="1" dirty="0" err="1">
                <a:effectLst>
                  <a:outerShdw blurRad="38100" dist="38100" dir="2700000" algn="tl">
                    <a:srgbClr val="000000">
                      <a:alpha val="43137"/>
                    </a:srgbClr>
                  </a:outerShdw>
                </a:effectLst>
                <a:latin typeface="Söhne"/>
              </a:rPr>
              <a:t>ation</a:t>
            </a:r>
            <a:r>
              <a:rPr lang="es-MX" sz="1800" b="1" i="1" dirty="0">
                <a:effectLst>
                  <a:outerShdw blurRad="38100" dist="38100" dir="2700000" algn="tl">
                    <a:srgbClr val="000000">
                      <a:alpha val="43137"/>
                    </a:srgbClr>
                  </a:outerShdw>
                </a:effectLst>
                <a:latin typeface="Söhne"/>
              </a:rPr>
              <a:t>)</a:t>
            </a:r>
          </a:p>
          <a:p>
            <a:endParaRPr lang="es-AR" sz="1800" b="1" i="1" dirty="0">
              <a:effectLst>
                <a:outerShdw blurRad="38100" dist="38100" dir="2700000" algn="tl">
                  <a:srgbClr val="000000">
                    <a:alpha val="43137"/>
                  </a:srgbClr>
                </a:outerShdw>
              </a:effectLst>
              <a:latin typeface="Söhne"/>
            </a:endParaRPr>
          </a:p>
        </p:txBody>
      </p:sp>
      <p:cxnSp>
        <p:nvCxnSpPr>
          <p:cNvPr id="14" name="Conector recto de flecha 13">
            <a:extLst>
              <a:ext uri="{FF2B5EF4-FFF2-40B4-BE49-F238E27FC236}">
                <a16:creationId xmlns:a16="http://schemas.microsoft.com/office/drawing/2014/main" id="{4869D361-ACB1-65DF-0288-6F439864AF13}"/>
              </a:ext>
            </a:extLst>
          </p:cNvPr>
          <p:cNvCxnSpPr>
            <a:cxnSpLocks/>
            <a:stCxn id="50" idx="0"/>
            <a:endCxn id="16" idx="2"/>
          </p:cNvCxnSpPr>
          <p:nvPr/>
        </p:nvCxnSpPr>
        <p:spPr>
          <a:xfrm flipH="1" flipV="1">
            <a:off x="7436383" y="1550895"/>
            <a:ext cx="344958" cy="107486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7" name="Subtítulo 2">
            <a:extLst>
              <a:ext uri="{FF2B5EF4-FFF2-40B4-BE49-F238E27FC236}">
                <a16:creationId xmlns:a16="http://schemas.microsoft.com/office/drawing/2014/main" id="{0F23EDFF-5B59-3B48-910E-985BCA97FFC5}"/>
              </a:ext>
            </a:extLst>
          </p:cNvPr>
          <p:cNvSpPr txBox="1">
            <a:spLocks/>
          </p:cNvSpPr>
          <p:nvPr/>
        </p:nvSpPr>
        <p:spPr>
          <a:xfrm>
            <a:off x="3917767" y="3937529"/>
            <a:ext cx="4926392" cy="746282"/>
          </a:xfrm>
          <a:prstGeom prst="rect">
            <a:avLst/>
          </a:prstGeom>
          <a:scene3d>
            <a:camera prst="orthographicFront"/>
            <a:lightRig rig="threePt" dir="t"/>
          </a:scene3d>
          <a:sp3d>
            <a:bevelT/>
          </a:sp3d>
        </p:spPr>
        <p:style>
          <a:lnRef idx="2">
            <a:schemeClr val="accent5"/>
          </a:lnRef>
          <a:fillRef idx="1">
            <a:schemeClr val="lt1"/>
          </a:fillRef>
          <a:effectRef idx="0">
            <a:schemeClr val="accent5"/>
          </a:effectRef>
          <a:fontRef idx="minor">
            <a:schemeClr val="dk1"/>
          </a:fontRef>
        </p:style>
        <p:txBody>
          <a:bodyPr vert="horz" lIns="91440" tIns="45720" rIns="91440" bIns="45720" rtlCol="0">
            <a:normAutofit fontScale="85000" lnSpcReduction="20000"/>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s-MX" dirty="0"/>
              <a:t>Esta función reserva un espacio en memoria de una cantidad de bytes que se pasan por argumento</a:t>
            </a:r>
            <a:endParaRPr lang="es-AR" dirty="0"/>
          </a:p>
        </p:txBody>
      </p:sp>
      <p:pic>
        <p:nvPicPr>
          <p:cNvPr id="18" name="Imagen 17" descr="Niño con la mano en el rostro">
            <a:extLst>
              <a:ext uri="{FF2B5EF4-FFF2-40B4-BE49-F238E27FC236}">
                <a16:creationId xmlns:a16="http://schemas.microsoft.com/office/drawing/2014/main" id="{56238AD8-F1BB-2A4D-D13C-518CDECABAF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075209" y="3430245"/>
            <a:ext cx="913614" cy="2990850"/>
          </a:xfrm>
          <a:prstGeom prst="rect">
            <a:avLst/>
          </a:prstGeom>
        </p:spPr>
      </p:pic>
      <p:cxnSp>
        <p:nvCxnSpPr>
          <p:cNvPr id="19" name="Conector recto de flecha 18">
            <a:extLst>
              <a:ext uri="{FF2B5EF4-FFF2-40B4-BE49-F238E27FC236}">
                <a16:creationId xmlns:a16="http://schemas.microsoft.com/office/drawing/2014/main" id="{E4580012-B205-24AD-8A86-9EF137966905}"/>
              </a:ext>
            </a:extLst>
          </p:cNvPr>
          <p:cNvCxnSpPr>
            <a:cxnSpLocks/>
            <a:stCxn id="50" idx="2"/>
            <a:endCxn id="7" idx="0"/>
          </p:cNvCxnSpPr>
          <p:nvPr/>
        </p:nvCxnSpPr>
        <p:spPr>
          <a:xfrm flipH="1">
            <a:off x="6380963" y="3429000"/>
            <a:ext cx="1400378" cy="50852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2" name="Conector recto de flecha 21">
            <a:extLst>
              <a:ext uri="{FF2B5EF4-FFF2-40B4-BE49-F238E27FC236}">
                <a16:creationId xmlns:a16="http://schemas.microsoft.com/office/drawing/2014/main" id="{4D05740F-33D2-4174-9053-2D10447EEF7A}"/>
              </a:ext>
            </a:extLst>
          </p:cNvPr>
          <p:cNvCxnSpPr>
            <a:cxnSpLocks/>
            <a:stCxn id="7" idx="2"/>
            <a:endCxn id="25" idx="0"/>
          </p:cNvCxnSpPr>
          <p:nvPr/>
        </p:nvCxnSpPr>
        <p:spPr>
          <a:xfrm flipH="1">
            <a:off x="6129761" y="4683811"/>
            <a:ext cx="251202" cy="62329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5" name="Subtítulo 2">
            <a:extLst>
              <a:ext uri="{FF2B5EF4-FFF2-40B4-BE49-F238E27FC236}">
                <a16:creationId xmlns:a16="http://schemas.microsoft.com/office/drawing/2014/main" id="{F6A1070E-7FC9-774F-27BE-A0967ECC80D3}"/>
              </a:ext>
            </a:extLst>
          </p:cNvPr>
          <p:cNvSpPr txBox="1">
            <a:spLocks/>
          </p:cNvSpPr>
          <p:nvPr/>
        </p:nvSpPr>
        <p:spPr>
          <a:xfrm>
            <a:off x="3666565" y="5307105"/>
            <a:ext cx="4926392" cy="746282"/>
          </a:xfrm>
          <a:prstGeom prst="rect">
            <a:avLst/>
          </a:prstGeom>
          <a:scene3d>
            <a:camera prst="orthographicFront"/>
            <a:lightRig rig="threePt" dir="t"/>
          </a:scene3d>
          <a:sp3d>
            <a:bevelT/>
          </a:sp3d>
        </p:spPr>
        <p:style>
          <a:lnRef idx="2">
            <a:schemeClr val="accent5"/>
          </a:lnRef>
          <a:fillRef idx="1">
            <a:schemeClr val="lt1"/>
          </a:fillRef>
          <a:effectRef idx="0">
            <a:schemeClr val="accent5"/>
          </a:effectRef>
          <a:fontRef idx="minor">
            <a:schemeClr val="dk1"/>
          </a:fontRef>
        </p:style>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s-MX" sz="2000" b="1" i="1" dirty="0" err="1"/>
              <a:t>Malloc</a:t>
            </a:r>
            <a:r>
              <a:rPr lang="es-MX" sz="2000" dirty="0"/>
              <a:t>, devuelve un puntero, que sería la primera dirección del byte que asigno</a:t>
            </a:r>
            <a:endParaRPr lang="es-AR" sz="2000" dirty="0"/>
          </a:p>
        </p:txBody>
      </p:sp>
    </p:spTree>
    <p:extLst>
      <p:ext uri="{BB962C8B-B14F-4D97-AF65-F5344CB8AC3E}">
        <p14:creationId xmlns:p14="http://schemas.microsoft.com/office/powerpoint/2010/main" val="218332990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Imagen 5" descr="Icono&#10;&#10;Descripción generada automáticamente">
            <a:extLst>
              <a:ext uri="{FF2B5EF4-FFF2-40B4-BE49-F238E27FC236}">
                <a16:creationId xmlns:a16="http://schemas.microsoft.com/office/drawing/2014/main" id="{655818C1-132D-9ED8-7C5E-F85E5FC405C9}"/>
              </a:ext>
            </a:extLst>
          </p:cNvPr>
          <p:cNvPicPr>
            <a:picLocks noChangeAspect="1"/>
          </p:cNvPicPr>
          <p:nvPr/>
        </p:nvPicPr>
        <p:blipFill rotWithShape="1">
          <a:blip r:embed="rId2">
            <a:extLst>
              <a:ext uri="{28A0092B-C50C-407E-A947-70E740481C1C}">
                <a14:useLocalDpi xmlns:a14="http://schemas.microsoft.com/office/drawing/2010/main" val="0"/>
              </a:ext>
            </a:extLst>
          </a:blip>
          <a:srcRect r="-2" b="-2"/>
          <a:stretch/>
        </p:blipFill>
        <p:spPr>
          <a:xfrm>
            <a:off x="103521" y="53888"/>
            <a:ext cx="1125840" cy="1125840"/>
          </a:xfrm>
          <a:custGeom>
            <a:avLst/>
            <a:gdLst/>
            <a:ahLst/>
            <a:cxnLst/>
            <a:rect l="l" t="t" r="r" b="b"/>
            <a:pathLst>
              <a:path w="3741748" h="3741748">
                <a:moveTo>
                  <a:pt x="1870874" y="0"/>
                </a:moveTo>
                <a:cubicBezTo>
                  <a:pt x="2904129" y="0"/>
                  <a:pt x="3741748" y="837619"/>
                  <a:pt x="3741748" y="1870874"/>
                </a:cubicBezTo>
                <a:cubicBezTo>
                  <a:pt x="3741748" y="2904129"/>
                  <a:pt x="2904129" y="3741748"/>
                  <a:pt x="1870874" y="3741748"/>
                </a:cubicBezTo>
                <a:cubicBezTo>
                  <a:pt x="837619" y="3741748"/>
                  <a:pt x="0" y="2904129"/>
                  <a:pt x="0" y="1870874"/>
                </a:cubicBezTo>
                <a:cubicBezTo>
                  <a:pt x="0" y="837619"/>
                  <a:pt x="837619" y="0"/>
                  <a:pt x="1870874" y="0"/>
                </a:cubicBezTo>
                <a:close/>
              </a:path>
            </a:pathLst>
          </a:custGeom>
        </p:spPr>
      </p:pic>
      <p:sp>
        <p:nvSpPr>
          <p:cNvPr id="10" name="CuadroTexto 9">
            <a:extLst>
              <a:ext uri="{FF2B5EF4-FFF2-40B4-BE49-F238E27FC236}">
                <a16:creationId xmlns:a16="http://schemas.microsoft.com/office/drawing/2014/main" id="{2756067A-BB3D-10B5-A6A6-9C1D36817CC0}"/>
              </a:ext>
            </a:extLst>
          </p:cNvPr>
          <p:cNvSpPr txBox="1"/>
          <p:nvPr/>
        </p:nvSpPr>
        <p:spPr>
          <a:xfrm>
            <a:off x="9916282" y="5960025"/>
            <a:ext cx="2275718" cy="923330"/>
          </a:xfrm>
          <a:prstGeom prst="rect">
            <a:avLst/>
          </a:prstGeom>
          <a:noFill/>
        </p:spPr>
        <p:txBody>
          <a:bodyPr wrap="square">
            <a:spAutoFit/>
          </a:bodyPr>
          <a:lstStyle/>
          <a:p>
            <a:r>
              <a:rPr lang="es-AR" dirty="0">
                <a:latin typeface="Arial Narrow" panose="020B0606020202030204" pitchFamily="34" charset="0"/>
              </a:rPr>
              <a:t>Profesores </a:t>
            </a:r>
          </a:p>
          <a:p>
            <a:r>
              <a:rPr lang="es-AR" dirty="0">
                <a:latin typeface="Arial Narrow" panose="020B0606020202030204" pitchFamily="34" charset="0"/>
              </a:rPr>
              <a:t>Ing. Israel Pavelek</a:t>
            </a:r>
          </a:p>
          <a:p>
            <a:r>
              <a:rPr lang="es-AR" dirty="0">
                <a:latin typeface="Arial Narrow" panose="020B0606020202030204" pitchFamily="34" charset="0"/>
              </a:rPr>
              <a:t>Ing. Behringer Alejandro</a:t>
            </a:r>
          </a:p>
        </p:txBody>
      </p:sp>
      <p:sp>
        <p:nvSpPr>
          <p:cNvPr id="11" name="CuadroTexto 10">
            <a:extLst>
              <a:ext uri="{FF2B5EF4-FFF2-40B4-BE49-F238E27FC236}">
                <a16:creationId xmlns:a16="http://schemas.microsoft.com/office/drawing/2014/main" id="{770EAE9D-3076-6DC4-39DE-54CF97BB65AB}"/>
              </a:ext>
            </a:extLst>
          </p:cNvPr>
          <p:cNvSpPr txBox="1"/>
          <p:nvPr/>
        </p:nvSpPr>
        <p:spPr>
          <a:xfrm>
            <a:off x="203261" y="5880782"/>
            <a:ext cx="2583024" cy="923330"/>
          </a:xfrm>
          <a:prstGeom prst="rect">
            <a:avLst/>
          </a:prstGeom>
          <a:noFill/>
        </p:spPr>
        <p:txBody>
          <a:bodyPr wrap="square">
            <a:spAutoFit/>
          </a:bodyPr>
          <a:lstStyle/>
          <a:p>
            <a:r>
              <a:rPr lang="es-AR" dirty="0">
                <a:latin typeface="Arial Narrow" panose="020B0606020202030204" pitchFamily="34" charset="0"/>
              </a:rPr>
              <a:t>Profesores JTP </a:t>
            </a:r>
          </a:p>
          <a:p>
            <a:r>
              <a:rPr lang="es-AR" dirty="0">
                <a:latin typeface="Arial Narrow" panose="020B0606020202030204" pitchFamily="34" charset="0"/>
              </a:rPr>
              <a:t>Miguel Silva</a:t>
            </a:r>
          </a:p>
          <a:p>
            <a:r>
              <a:rPr lang="es-AR" dirty="0">
                <a:latin typeface="Arial Narrow" panose="020B0606020202030204" pitchFamily="34" charset="0"/>
              </a:rPr>
              <a:t>Jonathan Pécora</a:t>
            </a:r>
          </a:p>
        </p:txBody>
      </p:sp>
      <p:sp>
        <p:nvSpPr>
          <p:cNvPr id="12" name="Título 1">
            <a:extLst>
              <a:ext uri="{FF2B5EF4-FFF2-40B4-BE49-F238E27FC236}">
                <a16:creationId xmlns:a16="http://schemas.microsoft.com/office/drawing/2014/main" id="{218AAE39-81A8-4236-E691-1C749D604129}"/>
              </a:ext>
            </a:extLst>
          </p:cNvPr>
          <p:cNvSpPr txBox="1">
            <a:spLocks/>
          </p:cNvSpPr>
          <p:nvPr/>
        </p:nvSpPr>
        <p:spPr>
          <a:xfrm>
            <a:off x="5733356" y="19"/>
            <a:ext cx="6458644" cy="567688"/>
          </a:xfrm>
          <a:prstGeom prst="rect">
            <a:avLst/>
          </a:prstGeom>
        </p:spPr>
        <p:txBody>
          <a:bodyPr vert="horz" lIns="91440" tIns="45720" rIns="91440" bIns="45720" rtlCol="0" anchor="b">
            <a:normAutofit fontScale="97500" lnSpcReduction="100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s-MX" sz="3600" b="1" dirty="0">
                <a:ln w="22225">
                  <a:solidFill>
                    <a:schemeClr val="accent2"/>
                  </a:solidFill>
                  <a:prstDash val="solid"/>
                </a:ln>
                <a:solidFill>
                  <a:schemeClr val="accent2">
                    <a:lumMod val="40000"/>
                    <a:lumOff val="60000"/>
                  </a:schemeClr>
                </a:solidFill>
              </a:rPr>
              <a:t>Asignación de Memoria Dinámica</a:t>
            </a:r>
            <a:endParaRPr lang="es-AR" sz="3600" b="1" dirty="0">
              <a:ln w="22225">
                <a:solidFill>
                  <a:schemeClr val="accent2"/>
                </a:solidFill>
                <a:prstDash val="solid"/>
              </a:ln>
              <a:solidFill>
                <a:schemeClr val="accent2">
                  <a:lumMod val="40000"/>
                  <a:lumOff val="60000"/>
                </a:schemeClr>
              </a:solidFill>
            </a:endParaRPr>
          </a:p>
        </p:txBody>
      </p:sp>
      <p:sp>
        <p:nvSpPr>
          <p:cNvPr id="7" name="Subtítulo 2">
            <a:extLst>
              <a:ext uri="{FF2B5EF4-FFF2-40B4-BE49-F238E27FC236}">
                <a16:creationId xmlns:a16="http://schemas.microsoft.com/office/drawing/2014/main" id="{0F23EDFF-5B59-3B48-910E-985BCA97FFC5}"/>
              </a:ext>
            </a:extLst>
          </p:cNvPr>
          <p:cNvSpPr txBox="1">
            <a:spLocks/>
          </p:cNvSpPr>
          <p:nvPr/>
        </p:nvSpPr>
        <p:spPr>
          <a:xfrm>
            <a:off x="5643785" y="1018774"/>
            <a:ext cx="4926392" cy="746282"/>
          </a:xfrm>
          <a:prstGeom prst="rect">
            <a:avLst/>
          </a:prstGeom>
          <a:scene3d>
            <a:camera prst="orthographicFront"/>
            <a:lightRig rig="threePt" dir="t"/>
          </a:scene3d>
          <a:sp3d>
            <a:bevelT/>
          </a:sp3d>
        </p:spPr>
        <p:style>
          <a:lnRef idx="2">
            <a:schemeClr val="accent5"/>
          </a:lnRef>
          <a:fillRef idx="1">
            <a:schemeClr val="lt1"/>
          </a:fillRef>
          <a:effectRef idx="0">
            <a:schemeClr val="accent5"/>
          </a:effectRef>
          <a:fontRef idx="minor">
            <a:schemeClr val="dk1"/>
          </a:fontRef>
        </p:style>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s-MX" dirty="0">
                <a:solidFill>
                  <a:schemeClr val="accent1">
                    <a:lumMod val="75000"/>
                  </a:schemeClr>
                </a:solidFill>
              </a:rPr>
              <a:t>Puntero</a:t>
            </a:r>
            <a:r>
              <a:rPr lang="es-MX" dirty="0"/>
              <a:t> = </a:t>
            </a:r>
            <a:r>
              <a:rPr lang="es-MX" dirty="0" err="1"/>
              <a:t>malloc</a:t>
            </a:r>
            <a:r>
              <a:rPr lang="es-MX" dirty="0"/>
              <a:t>(</a:t>
            </a:r>
            <a:r>
              <a:rPr lang="es-MX" dirty="0">
                <a:solidFill>
                  <a:srgbClr val="7030A0"/>
                </a:solidFill>
              </a:rPr>
              <a:t>tamaño en bytes</a:t>
            </a:r>
            <a:r>
              <a:rPr lang="es-MX" dirty="0"/>
              <a:t>)</a:t>
            </a:r>
            <a:endParaRPr lang="es-AR" dirty="0"/>
          </a:p>
        </p:txBody>
      </p:sp>
      <p:sp>
        <p:nvSpPr>
          <p:cNvPr id="2" name="Subtítulo 2">
            <a:extLst>
              <a:ext uri="{FF2B5EF4-FFF2-40B4-BE49-F238E27FC236}">
                <a16:creationId xmlns:a16="http://schemas.microsoft.com/office/drawing/2014/main" id="{77B7223C-C1EC-5F96-287B-58A20AFB78DE}"/>
              </a:ext>
            </a:extLst>
          </p:cNvPr>
          <p:cNvSpPr txBox="1">
            <a:spLocks/>
          </p:cNvSpPr>
          <p:nvPr/>
        </p:nvSpPr>
        <p:spPr>
          <a:xfrm>
            <a:off x="6096000" y="3055859"/>
            <a:ext cx="4926392" cy="746282"/>
          </a:xfrm>
          <a:prstGeom prst="rect">
            <a:avLst/>
          </a:prstGeom>
          <a:scene3d>
            <a:camera prst="orthographicFront"/>
            <a:lightRig rig="threePt" dir="t"/>
          </a:scene3d>
          <a:sp3d>
            <a:bevelT/>
          </a:sp3d>
        </p:spPr>
        <p:style>
          <a:lnRef idx="2">
            <a:schemeClr val="accent5"/>
          </a:lnRef>
          <a:fillRef idx="1">
            <a:schemeClr val="lt1"/>
          </a:fillRef>
          <a:effectRef idx="0">
            <a:schemeClr val="accent5"/>
          </a:effectRef>
          <a:fontRef idx="minor">
            <a:schemeClr val="dk1"/>
          </a:fontRef>
        </p:style>
        <p:txBody>
          <a:bodyPr vert="horz" lIns="91440" tIns="45720" rIns="91440" bIns="45720" rtlCol="0">
            <a:normAutofit fontScale="92500" lnSpcReduction="10000"/>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s-MX" dirty="0">
                <a:solidFill>
                  <a:schemeClr val="accent1">
                    <a:lumMod val="75000"/>
                  </a:schemeClr>
                </a:solidFill>
              </a:rPr>
              <a:t>El puntero que devuelve es de tipo </a:t>
            </a:r>
            <a:br>
              <a:rPr lang="es-MX" dirty="0">
                <a:solidFill>
                  <a:schemeClr val="accent1">
                    <a:lumMod val="75000"/>
                  </a:schemeClr>
                </a:solidFill>
              </a:rPr>
            </a:br>
            <a:r>
              <a:rPr lang="es-MX" sz="3200" b="1" dirty="0">
                <a:solidFill>
                  <a:schemeClr val="accent1">
                    <a:lumMod val="75000"/>
                  </a:schemeClr>
                </a:solidFill>
              </a:rPr>
              <a:t>void</a:t>
            </a:r>
            <a:endParaRPr lang="es-AR" b="1" dirty="0"/>
          </a:p>
        </p:txBody>
      </p:sp>
      <p:pic>
        <p:nvPicPr>
          <p:cNvPr id="8" name="Imagen 7" descr="Empresario joven sentado con las manos en la cabeza">
            <a:extLst>
              <a:ext uri="{FF2B5EF4-FFF2-40B4-BE49-F238E27FC236}">
                <a16:creationId xmlns:a16="http://schemas.microsoft.com/office/drawing/2014/main" id="{56A1441D-1313-6E52-8A94-7E76600410E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789336" y="2181225"/>
            <a:ext cx="2535114" cy="4676775"/>
          </a:xfrm>
          <a:prstGeom prst="rect">
            <a:avLst/>
          </a:prstGeom>
        </p:spPr>
      </p:pic>
      <p:sp>
        <p:nvSpPr>
          <p:cNvPr id="13" name="Bocadillo nube: nube 12">
            <a:extLst>
              <a:ext uri="{FF2B5EF4-FFF2-40B4-BE49-F238E27FC236}">
                <a16:creationId xmlns:a16="http://schemas.microsoft.com/office/drawing/2014/main" id="{27DE9B9F-556B-DBF8-34EE-3D11C3E33BA9}"/>
              </a:ext>
            </a:extLst>
          </p:cNvPr>
          <p:cNvSpPr/>
          <p:nvPr/>
        </p:nvSpPr>
        <p:spPr>
          <a:xfrm>
            <a:off x="3152775" y="1179728"/>
            <a:ext cx="1504395" cy="1001497"/>
          </a:xfrm>
          <a:prstGeom prst="cloudCallout">
            <a:avLst>
              <a:gd name="adj1" fmla="val -48691"/>
              <a:gd name="adj2" fmla="val 58696"/>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AR" dirty="0"/>
              <a:t>Por qué ??</a:t>
            </a:r>
          </a:p>
        </p:txBody>
      </p:sp>
      <p:cxnSp>
        <p:nvCxnSpPr>
          <p:cNvPr id="17" name="Conector recto de flecha 16">
            <a:extLst>
              <a:ext uri="{FF2B5EF4-FFF2-40B4-BE49-F238E27FC236}">
                <a16:creationId xmlns:a16="http://schemas.microsoft.com/office/drawing/2014/main" id="{F261E5D4-2F5B-D05F-230E-CEF0D878B4E3}"/>
              </a:ext>
            </a:extLst>
          </p:cNvPr>
          <p:cNvCxnSpPr>
            <a:cxnSpLocks/>
            <a:stCxn id="2" idx="1"/>
          </p:cNvCxnSpPr>
          <p:nvPr/>
        </p:nvCxnSpPr>
        <p:spPr>
          <a:xfrm flipH="1" flipV="1">
            <a:off x="4407316" y="2181225"/>
            <a:ext cx="1688684" cy="124777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42613254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Imagen 5" descr="Icono&#10;&#10;Descripción generada automáticamente">
            <a:extLst>
              <a:ext uri="{FF2B5EF4-FFF2-40B4-BE49-F238E27FC236}">
                <a16:creationId xmlns:a16="http://schemas.microsoft.com/office/drawing/2014/main" id="{655818C1-132D-9ED8-7C5E-F85E5FC405C9}"/>
              </a:ext>
            </a:extLst>
          </p:cNvPr>
          <p:cNvPicPr>
            <a:picLocks noChangeAspect="1"/>
          </p:cNvPicPr>
          <p:nvPr/>
        </p:nvPicPr>
        <p:blipFill rotWithShape="1">
          <a:blip r:embed="rId2">
            <a:extLst>
              <a:ext uri="{28A0092B-C50C-407E-A947-70E740481C1C}">
                <a14:useLocalDpi xmlns:a14="http://schemas.microsoft.com/office/drawing/2010/main" val="0"/>
              </a:ext>
            </a:extLst>
          </a:blip>
          <a:srcRect r="-2" b="-2"/>
          <a:stretch/>
        </p:blipFill>
        <p:spPr>
          <a:xfrm>
            <a:off x="103521" y="53888"/>
            <a:ext cx="1125840" cy="1125840"/>
          </a:xfrm>
          <a:custGeom>
            <a:avLst/>
            <a:gdLst/>
            <a:ahLst/>
            <a:cxnLst/>
            <a:rect l="l" t="t" r="r" b="b"/>
            <a:pathLst>
              <a:path w="3741748" h="3741748">
                <a:moveTo>
                  <a:pt x="1870874" y="0"/>
                </a:moveTo>
                <a:cubicBezTo>
                  <a:pt x="2904129" y="0"/>
                  <a:pt x="3741748" y="837619"/>
                  <a:pt x="3741748" y="1870874"/>
                </a:cubicBezTo>
                <a:cubicBezTo>
                  <a:pt x="3741748" y="2904129"/>
                  <a:pt x="2904129" y="3741748"/>
                  <a:pt x="1870874" y="3741748"/>
                </a:cubicBezTo>
                <a:cubicBezTo>
                  <a:pt x="837619" y="3741748"/>
                  <a:pt x="0" y="2904129"/>
                  <a:pt x="0" y="1870874"/>
                </a:cubicBezTo>
                <a:cubicBezTo>
                  <a:pt x="0" y="837619"/>
                  <a:pt x="837619" y="0"/>
                  <a:pt x="1870874" y="0"/>
                </a:cubicBezTo>
                <a:close/>
              </a:path>
            </a:pathLst>
          </a:custGeom>
        </p:spPr>
      </p:pic>
      <p:sp>
        <p:nvSpPr>
          <p:cNvPr id="10" name="CuadroTexto 9">
            <a:extLst>
              <a:ext uri="{FF2B5EF4-FFF2-40B4-BE49-F238E27FC236}">
                <a16:creationId xmlns:a16="http://schemas.microsoft.com/office/drawing/2014/main" id="{2756067A-BB3D-10B5-A6A6-9C1D36817CC0}"/>
              </a:ext>
            </a:extLst>
          </p:cNvPr>
          <p:cNvSpPr txBox="1"/>
          <p:nvPr/>
        </p:nvSpPr>
        <p:spPr>
          <a:xfrm>
            <a:off x="9916282" y="5960025"/>
            <a:ext cx="2275718" cy="923330"/>
          </a:xfrm>
          <a:prstGeom prst="rect">
            <a:avLst/>
          </a:prstGeom>
          <a:noFill/>
        </p:spPr>
        <p:txBody>
          <a:bodyPr wrap="square">
            <a:spAutoFit/>
          </a:bodyPr>
          <a:lstStyle/>
          <a:p>
            <a:r>
              <a:rPr lang="es-AR" dirty="0">
                <a:latin typeface="Arial Narrow" panose="020B0606020202030204" pitchFamily="34" charset="0"/>
              </a:rPr>
              <a:t>Profesores </a:t>
            </a:r>
          </a:p>
          <a:p>
            <a:r>
              <a:rPr lang="es-AR" dirty="0">
                <a:latin typeface="Arial Narrow" panose="020B0606020202030204" pitchFamily="34" charset="0"/>
              </a:rPr>
              <a:t>Ing. Israel Pavelek</a:t>
            </a:r>
          </a:p>
          <a:p>
            <a:r>
              <a:rPr lang="es-AR" dirty="0">
                <a:latin typeface="Arial Narrow" panose="020B0606020202030204" pitchFamily="34" charset="0"/>
              </a:rPr>
              <a:t>Ing. Behringer Alejandro</a:t>
            </a:r>
          </a:p>
        </p:txBody>
      </p:sp>
      <p:sp>
        <p:nvSpPr>
          <p:cNvPr id="11" name="CuadroTexto 10">
            <a:extLst>
              <a:ext uri="{FF2B5EF4-FFF2-40B4-BE49-F238E27FC236}">
                <a16:creationId xmlns:a16="http://schemas.microsoft.com/office/drawing/2014/main" id="{770EAE9D-3076-6DC4-39DE-54CF97BB65AB}"/>
              </a:ext>
            </a:extLst>
          </p:cNvPr>
          <p:cNvSpPr txBox="1"/>
          <p:nvPr/>
        </p:nvSpPr>
        <p:spPr>
          <a:xfrm>
            <a:off x="203261" y="5880782"/>
            <a:ext cx="2583024" cy="923330"/>
          </a:xfrm>
          <a:prstGeom prst="rect">
            <a:avLst/>
          </a:prstGeom>
          <a:noFill/>
        </p:spPr>
        <p:txBody>
          <a:bodyPr wrap="square">
            <a:spAutoFit/>
          </a:bodyPr>
          <a:lstStyle/>
          <a:p>
            <a:r>
              <a:rPr lang="es-AR" dirty="0">
                <a:latin typeface="Arial Narrow" panose="020B0606020202030204" pitchFamily="34" charset="0"/>
              </a:rPr>
              <a:t>Profesores JTP </a:t>
            </a:r>
          </a:p>
          <a:p>
            <a:r>
              <a:rPr lang="es-AR" dirty="0">
                <a:latin typeface="Arial Narrow" panose="020B0606020202030204" pitchFamily="34" charset="0"/>
              </a:rPr>
              <a:t>Miguel Silva</a:t>
            </a:r>
          </a:p>
          <a:p>
            <a:r>
              <a:rPr lang="es-AR" dirty="0">
                <a:latin typeface="Arial Narrow" panose="020B0606020202030204" pitchFamily="34" charset="0"/>
              </a:rPr>
              <a:t>Jonathan Pécora</a:t>
            </a:r>
          </a:p>
        </p:txBody>
      </p:sp>
      <p:sp>
        <p:nvSpPr>
          <p:cNvPr id="12" name="Título 1">
            <a:extLst>
              <a:ext uri="{FF2B5EF4-FFF2-40B4-BE49-F238E27FC236}">
                <a16:creationId xmlns:a16="http://schemas.microsoft.com/office/drawing/2014/main" id="{218AAE39-81A8-4236-E691-1C749D604129}"/>
              </a:ext>
            </a:extLst>
          </p:cNvPr>
          <p:cNvSpPr txBox="1">
            <a:spLocks/>
          </p:cNvSpPr>
          <p:nvPr/>
        </p:nvSpPr>
        <p:spPr>
          <a:xfrm>
            <a:off x="5733356" y="19"/>
            <a:ext cx="6458644" cy="567688"/>
          </a:xfrm>
          <a:prstGeom prst="rect">
            <a:avLst/>
          </a:prstGeom>
        </p:spPr>
        <p:txBody>
          <a:bodyPr vert="horz" lIns="91440" tIns="45720" rIns="91440" bIns="45720" rtlCol="0" anchor="b">
            <a:normAutofit fontScale="97500" lnSpcReduction="100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s-MX" sz="3600" b="1" dirty="0">
                <a:ln w="22225">
                  <a:solidFill>
                    <a:schemeClr val="accent2"/>
                  </a:solidFill>
                  <a:prstDash val="solid"/>
                </a:ln>
                <a:solidFill>
                  <a:schemeClr val="accent2">
                    <a:lumMod val="40000"/>
                    <a:lumOff val="60000"/>
                  </a:schemeClr>
                </a:solidFill>
              </a:rPr>
              <a:t>Asignación de Memoria Dinámica</a:t>
            </a:r>
            <a:endParaRPr lang="es-AR" sz="3600" b="1" dirty="0">
              <a:ln w="22225">
                <a:solidFill>
                  <a:schemeClr val="accent2"/>
                </a:solidFill>
                <a:prstDash val="solid"/>
              </a:ln>
              <a:solidFill>
                <a:schemeClr val="accent2">
                  <a:lumMod val="40000"/>
                  <a:lumOff val="60000"/>
                </a:schemeClr>
              </a:solidFill>
            </a:endParaRPr>
          </a:p>
        </p:txBody>
      </p:sp>
      <p:sp>
        <p:nvSpPr>
          <p:cNvPr id="7" name="Subtítulo 2">
            <a:extLst>
              <a:ext uri="{FF2B5EF4-FFF2-40B4-BE49-F238E27FC236}">
                <a16:creationId xmlns:a16="http://schemas.microsoft.com/office/drawing/2014/main" id="{0F23EDFF-5B59-3B48-910E-985BCA97FFC5}"/>
              </a:ext>
            </a:extLst>
          </p:cNvPr>
          <p:cNvSpPr txBox="1">
            <a:spLocks/>
          </p:cNvSpPr>
          <p:nvPr/>
        </p:nvSpPr>
        <p:spPr>
          <a:xfrm>
            <a:off x="5643785" y="1018774"/>
            <a:ext cx="4926392" cy="746282"/>
          </a:xfrm>
          <a:prstGeom prst="rect">
            <a:avLst/>
          </a:prstGeom>
          <a:scene3d>
            <a:camera prst="orthographicFront"/>
            <a:lightRig rig="threePt" dir="t"/>
          </a:scene3d>
          <a:sp3d>
            <a:bevelT/>
          </a:sp3d>
        </p:spPr>
        <p:style>
          <a:lnRef idx="2">
            <a:schemeClr val="accent5"/>
          </a:lnRef>
          <a:fillRef idx="1">
            <a:schemeClr val="lt1"/>
          </a:fillRef>
          <a:effectRef idx="0">
            <a:schemeClr val="accent5"/>
          </a:effectRef>
          <a:fontRef idx="minor">
            <a:schemeClr val="dk1"/>
          </a:fontRef>
        </p:style>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s-MX" dirty="0">
                <a:solidFill>
                  <a:schemeClr val="accent1">
                    <a:lumMod val="75000"/>
                  </a:schemeClr>
                </a:solidFill>
              </a:rPr>
              <a:t>Puntero</a:t>
            </a:r>
            <a:r>
              <a:rPr lang="es-MX" dirty="0"/>
              <a:t> = </a:t>
            </a:r>
            <a:r>
              <a:rPr lang="es-MX" dirty="0" err="1"/>
              <a:t>malloc</a:t>
            </a:r>
            <a:r>
              <a:rPr lang="es-MX" dirty="0"/>
              <a:t>(</a:t>
            </a:r>
            <a:r>
              <a:rPr lang="es-MX" dirty="0">
                <a:solidFill>
                  <a:srgbClr val="7030A0"/>
                </a:solidFill>
              </a:rPr>
              <a:t>tamaño en bytes</a:t>
            </a:r>
            <a:r>
              <a:rPr lang="es-MX" dirty="0"/>
              <a:t>)</a:t>
            </a:r>
            <a:endParaRPr lang="es-AR" dirty="0"/>
          </a:p>
        </p:txBody>
      </p:sp>
      <p:sp>
        <p:nvSpPr>
          <p:cNvPr id="2" name="Subtítulo 2">
            <a:extLst>
              <a:ext uri="{FF2B5EF4-FFF2-40B4-BE49-F238E27FC236}">
                <a16:creationId xmlns:a16="http://schemas.microsoft.com/office/drawing/2014/main" id="{77B7223C-C1EC-5F96-287B-58A20AFB78DE}"/>
              </a:ext>
            </a:extLst>
          </p:cNvPr>
          <p:cNvSpPr txBox="1">
            <a:spLocks/>
          </p:cNvSpPr>
          <p:nvPr/>
        </p:nvSpPr>
        <p:spPr>
          <a:xfrm>
            <a:off x="6096000" y="2551263"/>
            <a:ext cx="4926392" cy="746282"/>
          </a:xfrm>
          <a:prstGeom prst="rect">
            <a:avLst/>
          </a:prstGeom>
          <a:scene3d>
            <a:camera prst="orthographicFront"/>
            <a:lightRig rig="threePt" dir="t"/>
          </a:scene3d>
          <a:sp3d>
            <a:bevelT/>
          </a:sp3d>
        </p:spPr>
        <p:style>
          <a:lnRef idx="2">
            <a:schemeClr val="accent5"/>
          </a:lnRef>
          <a:fillRef idx="1">
            <a:schemeClr val="lt1"/>
          </a:fillRef>
          <a:effectRef idx="0">
            <a:schemeClr val="accent5"/>
          </a:effectRef>
          <a:fontRef idx="minor">
            <a:schemeClr val="dk1"/>
          </a:fontRef>
        </p:style>
        <p:txBody>
          <a:bodyPr vert="horz" lIns="91440" tIns="45720" rIns="91440" bIns="45720" rtlCol="0">
            <a:normAutofit lnSpcReduction="10000"/>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s-MX" dirty="0">
                <a:solidFill>
                  <a:schemeClr val="accent1">
                    <a:lumMod val="75000"/>
                  </a:schemeClr>
                </a:solidFill>
              </a:rPr>
              <a:t>Porque solo devuelve la dirección de comienzo del puntero</a:t>
            </a:r>
            <a:endParaRPr lang="es-AR" b="1" dirty="0"/>
          </a:p>
        </p:txBody>
      </p:sp>
      <p:sp>
        <p:nvSpPr>
          <p:cNvPr id="13" name="Bocadillo nube: nube 12">
            <a:extLst>
              <a:ext uri="{FF2B5EF4-FFF2-40B4-BE49-F238E27FC236}">
                <a16:creationId xmlns:a16="http://schemas.microsoft.com/office/drawing/2014/main" id="{27DE9B9F-556B-DBF8-34EE-3D11C3E33BA9}"/>
              </a:ext>
            </a:extLst>
          </p:cNvPr>
          <p:cNvSpPr/>
          <p:nvPr/>
        </p:nvSpPr>
        <p:spPr>
          <a:xfrm>
            <a:off x="2525357" y="178231"/>
            <a:ext cx="1504395" cy="1001497"/>
          </a:xfrm>
          <a:prstGeom prst="cloudCallout">
            <a:avLst>
              <a:gd name="adj1" fmla="val -102507"/>
              <a:gd name="adj2" fmla="val 27310"/>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AR" dirty="0"/>
              <a:t>Ahora SIII!!</a:t>
            </a:r>
          </a:p>
        </p:txBody>
      </p:sp>
      <p:cxnSp>
        <p:nvCxnSpPr>
          <p:cNvPr id="17" name="Conector recto de flecha 16">
            <a:extLst>
              <a:ext uri="{FF2B5EF4-FFF2-40B4-BE49-F238E27FC236}">
                <a16:creationId xmlns:a16="http://schemas.microsoft.com/office/drawing/2014/main" id="{F261E5D4-2F5B-D05F-230E-CEF0D878B4E3}"/>
              </a:ext>
            </a:extLst>
          </p:cNvPr>
          <p:cNvCxnSpPr>
            <a:cxnSpLocks/>
            <a:stCxn id="2" idx="1"/>
          </p:cNvCxnSpPr>
          <p:nvPr/>
        </p:nvCxnSpPr>
        <p:spPr>
          <a:xfrm flipH="1" flipV="1">
            <a:off x="4407316" y="1676629"/>
            <a:ext cx="1688684" cy="124777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3" name="Subtítulo 2">
            <a:extLst>
              <a:ext uri="{FF2B5EF4-FFF2-40B4-BE49-F238E27FC236}">
                <a16:creationId xmlns:a16="http://schemas.microsoft.com/office/drawing/2014/main" id="{592BF0B8-DE32-B2CC-4F20-D5EB6FC2EB06}"/>
              </a:ext>
            </a:extLst>
          </p:cNvPr>
          <p:cNvSpPr txBox="1">
            <a:spLocks/>
          </p:cNvSpPr>
          <p:nvPr/>
        </p:nvSpPr>
        <p:spPr>
          <a:xfrm>
            <a:off x="879385" y="3933596"/>
            <a:ext cx="4926392" cy="746282"/>
          </a:xfrm>
          <a:prstGeom prst="rect">
            <a:avLst/>
          </a:prstGeom>
          <a:scene3d>
            <a:camera prst="orthographicFront"/>
            <a:lightRig rig="threePt" dir="t"/>
          </a:scene3d>
          <a:sp3d>
            <a:bevelT/>
          </a:sp3d>
        </p:spPr>
        <p:style>
          <a:lnRef idx="2">
            <a:schemeClr val="accent5"/>
          </a:lnRef>
          <a:fillRef idx="1">
            <a:schemeClr val="lt1"/>
          </a:fillRef>
          <a:effectRef idx="0">
            <a:schemeClr val="accent5"/>
          </a:effectRef>
          <a:fontRef idx="minor">
            <a:schemeClr val="dk1"/>
          </a:fontRef>
        </p:style>
        <p:txBody>
          <a:bodyPr vert="horz" lIns="91440" tIns="45720" rIns="91440" bIns="45720" rtlCol="0">
            <a:normAutofit lnSpcReduction="10000"/>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s-MX" dirty="0" err="1">
                <a:solidFill>
                  <a:schemeClr val="accent1">
                    <a:lumMod val="75000"/>
                  </a:schemeClr>
                </a:solidFill>
              </a:rPr>
              <a:t>Int</a:t>
            </a:r>
            <a:r>
              <a:rPr lang="es-MX" dirty="0">
                <a:solidFill>
                  <a:schemeClr val="accent1">
                    <a:lumMod val="75000"/>
                  </a:schemeClr>
                </a:solidFill>
              </a:rPr>
              <a:t> *b;</a:t>
            </a:r>
            <a:br>
              <a:rPr lang="es-MX" dirty="0">
                <a:solidFill>
                  <a:schemeClr val="accent1">
                    <a:lumMod val="75000"/>
                  </a:schemeClr>
                </a:solidFill>
              </a:rPr>
            </a:br>
            <a:r>
              <a:rPr lang="es-MX" dirty="0">
                <a:solidFill>
                  <a:schemeClr val="accent1">
                    <a:lumMod val="75000"/>
                  </a:schemeClr>
                </a:solidFill>
              </a:rPr>
              <a:t>b=(</a:t>
            </a:r>
            <a:r>
              <a:rPr lang="es-MX" dirty="0" err="1">
                <a:solidFill>
                  <a:schemeClr val="accent1">
                    <a:lumMod val="75000"/>
                  </a:schemeClr>
                </a:solidFill>
              </a:rPr>
              <a:t>int</a:t>
            </a:r>
            <a:r>
              <a:rPr lang="es-MX" dirty="0">
                <a:solidFill>
                  <a:schemeClr val="accent1">
                    <a:lumMod val="75000"/>
                  </a:schemeClr>
                </a:solidFill>
              </a:rPr>
              <a:t>*) </a:t>
            </a:r>
            <a:r>
              <a:rPr lang="es-MX" dirty="0" err="1">
                <a:solidFill>
                  <a:schemeClr val="accent1">
                    <a:lumMod val="75000"/>
                  </a:schemeClr>
                </a:solidFill>
              </a:rPr>
              <a:t>malloc</a:t>
            </a:r>
            <a:r>
              <a:rPr lang="es-MX" dirty="0">
                <a:solidFill>
                  <a:schemeClr val="accent1">
                    <a:lumMod val="75000"/>
                  </a:schemeClr>
                </a:solidFill>
              </a:rPr>
              <a:t>(N * </a:t>
            </a:r>
            <a:r>
              <a:rPr lang="es-MX" dirty="0" err="1">
                <a:solidFill>
                  <a:schemeClr val="accent1">
                    <a:lumMod val="75000"/>
                  </a:schemeClr>
                </a:solidFill>
              </a:rPr>
              <a:t>sizeof</a:t>
            </a:r>
            <a:r>
              <a:rPr lang="es-MX" dirty="0">
                <a:solidFill>
                  <a:schemeClr val="accent1">
                    <a:lumMod val="75000"/>
                  </a:schemeClr>
                </a:solidFill>
              </a:rPr>
              <a:t>(</a:t>
            </a:r>
            <a:r>
              <a:rPr lang="es-MX" dirty="0" err="1">
                <a:solidFill>
                  <a:schemeClr val="accent1">
                    <a:lumMod val="75000"/>
                  </a:schemeClr>
                </a:solidFill>
              </a:rPr>
              <a:t>int</a:t>
            </a:r>
            <a:r>
              <a:rPr lang="es-MX" dirty="0">
                <a:solidFill>
                  <a:schemeClr val="accent1">
                    <a:lumMod val="75000"/>
                  </a:schemeClr>
                </a:solidFill>
              </a:rPr>
              <a:t>))</a:t>
            </a:r>
            <a:endParaRPr lang="es-AR" b="1" dirty="0"/>
          </a:p>
        </p:txBody>
      </p:sp>
      <p:cxnSp>
        <p:nvCxnSpPr>
          <p:cNvPr id="4" name="Conector recto de flecha 3">
            <a:extLst>
              <a:ext uri="{FF2B5EF4-FFF2-40B4-BE49-F238E27FC236}">
                <a16:creationId xmlns:a16="http://schemas.microsoft.com/office/drawing/2014/main" id="{C479D16B-7A68-2DF0-93B2-4EE25F714543}"/>
              </a:ext>
            </a:extLst>
          </p:cNvPr>
          <p:cNvCxnSpPr>
            <a:cxnSpLocks/>
            <a:stCxn id="2" idx="2"/>
            <a:endCxn id="3" idx="0"/>
          </p:cNvCxnSpPr>
          <p:nvPr/>
        </p:nvCxnSpPr>
        <p:spPr>
          <a:xfrm flipH="1">
            <a:off x="3342581" y="3297545"/>
            <a:ext cx="5216615" cy="63605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pic>
        <p:nvPicPr>
          <p:cNvPr id="19" name="Imagen 18" descr="Empresario joven presentando">
            <a:extLst>
              <a:ext uri="{FF2B5EF4-FFF2-40B4-BE49-F238E27FC236}">
                <a16:creationId xmlns:a16="http://schemas.microsoft.com/office/drawing/2014/main" id="{35663D91-1A06-B3E5-EADB-AC379BC0AAF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flipH="1">
            <a:off x="953371" y="823539"/>
            <a:ext cx="1851273" cy="3189750"/>
          </a:xfrm>
          <a:prstGeom prst="rect">
            <a:avLst/>
          </a:prstGeom>
        </p:spPr>
      </p:pic>
    </p:spTree>
    <p:extLst>
      <p:ext uri="{BB962C8B-B14F-4D97-AF65-F5344CB8AC3E}">
        <p14:creationId xmlns:p14="http://schemas.microsoft.com/office/powerpoint/2010/main" val="127934965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theme/theme1.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Teams_Channel_Section_Location xmlns="dcd687b3-ff2a-4cef-8a8e-ae79212dfc5f" xsi:nil="true"/>
    <Templates xmlns="dcd687b3-ff2a-4cef-8a8e-ae79212dfc5f" xsi:nil="true"/>
    <NotebookType xmlns="dcd687b3-ff2a-4cef-8a8e-ae79212dfc5f" xsi:nil="true"/>
    <CultureName xmlns="dcd687b3-ff2a-4cef-8a8e-ae79212dfc5f" xsi:nil="true"/>
    <TeamsChannelId xmlns="dcd687b3-ff2a-4cef-8a8e-ae79212dfc5f" xsi:nil="true"/>
    <_activity xmlns="dcd687b3-ff2a-4cef-8a8e-ae79212dfc5f" xsi:nil="true"/>
    <Owner xmlns="dcd687b3-ff2a-4cef-8a8e-ae79212dfc5f">
      <UserInfo>
        <DisplayName/>
        <AccountId xsi:nil="true"/>
        <AccountType/>
      </UserInfo>
    </Owner>
    <Students xmlns="dcd687b3-ff2a-4cef-8a8e-ae79212dfc5f">
      <UserInfo>
        <DisplayName/>
        <AccountId xsi:nil="true"/>
        <AccountType/>
      </UserInfo>
    </Students>
    <Student_Groups xmlns="dcd687b3-ff2a-4cef-8a8e-ae79212dfc5f">
      <UserInfo>
        <DisplayName/>
        <AccountId xsi:nil="true"/>
        <AccountType/>
      </UserInfo>
    </Student_Groups>
    <Distribution_Groups xmlns="dcd687b3-ff2a-4cef-8a8e-ae79212dfc5f" xsi:nil="true"/>
    <AppVersion xmlns="dcd687b3-ff2a-4cef-8a8e-ae79212dfc5f" xsi:nil="true"/>
    <Invited_Teachers xmlns="dcd687b3-ff2a-4cef-8a8e-ae79212dfc5f" xsi:nil="true"/>
    <LMS_Mappings xmlns="dcd687b3-ff2a-4cef-8a8e-ae79212dfc5f" xsi:nil="true"/>
    <IsNotebookLocked xmlns="dcd687b3-ff2a-4cef-8a8e-ae79212dfc5f" xsi:nil="true"/>
    <DefaultSectionNames xmlns="dcd687b3-ff2a-4cef-8a8e-ae79212dfc5f" xsi:nil="true"/>
    <Math_Settings xmlns="dcd687b3-ff2a-4cef-8a8e-ae79212dfc5f" xsi:nil="true"/>
    <Invited_Students xmlns="dcd687b3-ff2a-4cef-8a8e-ae79212dfc5f" xsi:nil="true"/>
    <Self_Registration_Enabled xmlns="dcd687b3-ff2a-4cef-8a8e-ae79212dfc5f" xsi:nil="true"/>
    <Has_Teacher_Only_SectionGroup xmlns="dcd687b3-ff2a-4cef-8a8e-ae79212dfc5f" xsi:nil="true"/>
    <FolderType xmlns="dcd687b3-ff2a-4cef-8a8e-ae79212dfc5f" xsi:nil="true"/>
    <Is_Collaboration_Space_Locked xmlns="dcd687b3-ff2a-4cef-8a8e-ae79212dfc5f" xsi:nil="true"/>
    <Teachers xmlns="dcd687b3-ff2a-4cef-8a8e-ae79212dfc5f">
      <UserInfo>
        <DisplayName/>
        <AccountId xsi:nil="true"/>
        <AccountType/>
      </UserInfo>
    </Teachers>
  </documentManagement>
</p:properties>
</file>

<file path=customXml/item3.xml><?xml version="1.0" encoding="utf-8"?>
<ct:contentTypeSchema xmlns:ct="http://schemas.microsoft.com/office/2006/metadata/contentType" xmlns:ma="http://schemas.microsoft.com/office/2006/metadata/properties/metaAttributes" ct:_="" ma:_="" ma:contentTypeName="Documento" ma:contentTypeID="0x010100674FD52A83EA6F42B24A8CC4AC0D895F" ma:contentTypeVersion="36" ma:contentTypeDescription="Crear nuevo documento." ma:contentTypeScope="" ma:versionID="c7c5ed5bed9f1363b653599f61942522">
  <xsd:schema xmlns:xsd="http://www.w3.org/2001/XMLSchema" xmlns:xs="http://www.w3.org/2001/XMLSchema" xmlns:p="http://schemas.microsoft.com/office/2006/metadata/properties" xmlns:ns3="fa31e3e4-dd04-430e-ab11-9f2e36e54c96" xmlns:ns4="dcd687b3-ff2a-4cef-8a8e-ae79212dfc5f" targetNamespace="http://schemas.microsoft.com/office/2006/metadata/properties" ma:root="true" ma:fieldsID="63d3332e679bb7765ac638a52a31411b" ns3:_="" ns4:_="">
    <xsd:import namespace="fa31e3e4-dd04-430e-ab11-9f2e36e54c96"/>
    <xsd:import namespace="dcd687b3-ff2a-4cef-8a8e-ae79212dfc5f"/>
    <xsd:element name="properties">
      <xsd:complexType>
        <xsd:sequence>
          <xsd:element name="documentManagement">
            <xsd:complexType>
              <xsd:all>
                <xsd:element ref="ns3:SharedWithUsers" minOccurs="0"/>
                <xsd:element ref="ns3:SharedWithDetails" minOccurs="0"/>
                <xsd:element ref="ns3:SharingHintHash" minOccurs="0"/>
                <xsd:element ref="ns4:MediaServiceMetadata" minOccurs="0"/>
                <xsd:element ref="ns4:MediaServiceFastMetadata" minOccurs="0"/>
                <xsd:element ref="ns4:NotebookType" minOccurs="0"/>
                <xsd:element ref="ns4:FolderType" minOccurs="0"/>
                <xsd:element ref="ns4:Owner" minOccurs="0"/>
                <xsd:element ref="ns4:DefaultSectionNames" minOccurs="0"/>
                <xsd:element ref="ns4:Templates" minOccurs="0"/>
                <xsd:element ref="ns4:CultureName" minOccurs="0"/>
                <xsd:element ref="ns4:AppVersion" minOccurs="0"/>
                <xsd:element ref="ns4:Teachers" minOccurs="0"/>
                <xsd:element ref="ns4:Students" minOccurs="0"/>
                <xsd:element ref="ns4:Student_Groups" minOccurs="0"/>
                <xsd:element ref="ns4:Invited_Teachers" minOccurs="0"/>
                <xsd:element ref="ns4:Invited_Students" minOccurs="0"/>
                <xsd:element ref="ns4:Self_Registration_Enabled" minOccurs="0"/>
                <xsd:element ref="ns4:Has_Teacher_Only_SectionGroup" minOccurs="0"/>
                <xsd:element ref="ns4:Is_Collaboration_Space_Locked" minOccurs="0"/>
                <xsd:element ref="ns4:TeamsChannelId" minOccurs="0"/>
                <xsd:element ref="ns4:Math_Settings" minOccurs="0"/>
                <xsd:element ref="ns4:Distribution_Groups" minOccurs="0"/>
                <xsd:element ref="ns4:LMS_Mappings" minOccurs="0"/>
                <xsd:element ref="ns4:IsNotebookLocked" minOccurs="0"/>
                <xsd:element ref="ns4:MediaServiceAutoTags" minOccurs="0"/>
                <xsd:element ref="ns4:MediaServiceOCR" minOccurs="0"/>
                <xsd:element ref="ns4:MediaServiceAutoKeyPoints" minOccurs="0"/>
                <xsd:element ref="ns4:MediaServiceKeyPoints" minOccurs="0"/>
                <xsd:element ref="ns4:MediaServiceDateTaken" minOccurs="0"/>
                <xsd:element ref="ns4:MediaServiceGenerationTime" minOccurs="0"/>
                <xsd:element ref="ns4:MediaServiceEventHashCode" minOccurs="0"/>
                <xsd:element ref="ns4:MediaServiceLocation" minOccurs="0"/>
                <xsd:element ref="ns4:Teams_Channel_Section_Location" minOccurs="0"/>
                <xsd:element ref="ns4:MediaLengthInSeconds" minOccurs="0"/>
                <xsd:element ref="ns4:_activity"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fa31e3e4-dd04-430e-ab11-9f2e36e54c96" elementFormDefault="qualified">
    <xsd:import namespace="http://schemas.microsoft.com/office/2006/documentManagement/types"/>
    <xsd:import namespace="http://schemas.microsoft.com/office/infopath/2007/PartnerControls"/>
    <xsd:element name="SharedWithUsers" ma:index="8" nillable="true" ma:displayName="Compartido con" ma:descripti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9" nillable="true" ma:displayName="Detalles de uso compartido" ma:description="" ma:internalName="SharedWithDetails" ma:readOnly="true">
      <xsd:simpleType>
        <xsd:restriction base="dms:Note">
          <xsd:maxLength value="255"/>
        </xsd:restriction>
      </xsd:simpleType>
    </xsd:element>
    <xsd:element name="SharingHintHash" ma:index="10" nillable="true" ma:displayName="Hash de la sugerencia para compartir" ma:description="" ma:hidden="true" ma:internalName="SharingHintHash"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dcd687b3-ff2a-4cef-8a8e-ae79212dfc5f" elementFormDefault="qualified">
    <xsd:import namespace="http://schemas.microsoft.com/office/2006/documentManagement/types"/>
    <xsd:import namespace="http://schemas.microsoft.com/office/infopath/2007/PartnerControls"/>
    <xsd:element name="MediaServiceMetadata" ma:index="11" nillable="true" ma:displayName="MediaServiceMetadata" ma:description="" ma:hidden="true" ma:internalName="MediaServiceMetadata" ma:readOnly="true">
      <xsd:simpleType>
        <xsd:restriction base="dms:Note"/>
      </xsd:simpleType>
    </xsd:element>
    <xsd:element name="MediaServiceFastMetadata" ma:index="12" nillable="true" ma:displayName="MediaServiceFastMetadata" ma:description="" ma:hidden="true" ma:internalName="MediaServiceFastMetadata" ma:readOnly="true">
      <xsd:simpleType>
        <xsd:restriction base="dms:Note"/>
      </xsd:simpleType>
    </xsd:element>
    <xsd:element name="NotebookType" ma:index="13" nillable="true" ma:displayName="Notebook Type" ma:internalName="NotebookType">
      <xsd:simpleType>
        <xsd:restriction base="dms:Text"/>
      </xsd:simpleType>
    </xsd:element>
    <xsd:element name="FolderType" ma:index="14" nillable="true" ma:displayName="Folder Type" ma:internalName="FolderType">
      <xsd:simpleType>
        <xsd:restriction base="dms:Text"/>
      </xsd:simpleType>
    </xsd:element>
    <xsd:element name="Owner" ma:index="15" nillable="true" ma:displayName="Owner" ma:internalName="Owner">
      <xsd:complexType>
        <xsd:complexContent>
          <xsd:extension base="dms:User">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DefaultSectionNames" ma:index="16" nillable="true" ma:displayName="Default Section Names" ma:internalName="DefaultSectionNames">
      <xsd:simpleType>
        <xsd:restriction base="dms:Note">
          <xsd:maxLength value="255"/>
        </xsd:restriction>
      </xsd:simpleType>
    </xsd:element>
    <xsd:element name="Templates" ma:index="17" nillable="true" ma:displayName="Templates" ma:internalName="Templates">
      <xsd:simpleType>
        <xsd:restriction base="dms:Note">
          <xsd:maxLength value="255"/>
        </xsd:restriction>
      </xsd:simpleType>
    </xsd:element>
    <xsd:element name="CultureName" ma:index="18" nillable="true" ma:displayName="Culture Name" ma:internalName="CultureName">
      <xsd:simpleType>
        <xsd:restriction base="dms:Text"/>
      </xsd:simpleType>
    </xsd:element>
    <xsd:element name="AppVersion" ma:index="19" nillable="true" ma:displayName="App Version" ma:internalName="AppVersion">
      <xsd:simpleType>
        <xsd:restriction base="dms:Text"/>
      </xsd:simpleType>
    </xsd:element>
    <xsd:element name="Teachers" ma:index="20" nillable="true" ma:displayName="Teachers" ma:internalName="Teachers">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tudents" ma:index="21" nillable="true" ma:displayName="Students" ma:internalName="Students">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tudent_Groups" ma:index="22" nillable="true" ma:displayName="Student Groups" ma:internalName="Student_Groups">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Invited_Teachers" ma:index="23" nillable="true" ma:displayName="Invited Teachers" ma:internalName="Invited_Teachers">
      <xsd:simpleType>
        <xsd:restriction base="dms:Note">
          <xsd:maxLength value="255"/>
        </xsd:restriction>
      </xsd:simpleType>
    </xsd:element>
    <xsd:element name="Invited_Students" ma:index="24" nillable="true" ma:displayName="Invited Students" ma:internalName="Invited_Students">
      <xsd:simpleType>
        <xsd:restriction base="dms:Note">
          <xsd:maxLength value="255"/>
        </xsd:restriction>
      </xsd:simpleType>
    </xsd:element>
    <xsd:element name="Self_Registration_Enabled" ma:index="25" nillable="true" ma:displayName="Self Registration Enabled" ma:internalName="Self_Registration_Enabled">
      <xsd:simpleType>
        <xsd:restriction base="dms:Boolean"/>
      </xsd:simpleType>
    </xsd:element>
    <xsd:element name="Has_Teacher_Only_SectionGroup" ma:index="26" nillable="true" ma:displayName="Has Teacher Only SectionGroup" ma:internalName="Has_Teacher_Only_SectionGroup">
      <xsd:simpleType>
        <xsd:restriction base="dms:Boolean"/>
      </xsd:simpleType>
    </xsd:element>
    <xsd:element name="Is_Collaboration_Space_Locked" ma:index="27" nillable="true" ma:displayName="Is Collaboration Space Locked" ma:internalName="Is_Collaboration_Space_Locked">
      <xsd:simpleType>
        <xsd:restriction base="dms:Boolean"/>
      </xsd:simpleType>
    </xsd:element>
    <xsd:element name="TeamsChannelId" ma:index="28" nillable="true" ma:displayName="Teams Channel Id" ma:internalName="TeamsChannelId">
      <xsd:simpleType>
        <xsd:restriction base="dms:Text"/>
      </xsd:simpleType>
    </xsd:element>
    <xsd:element name="Math_Settings" ma:index="29" nillable="true" ma:displayName="Math Settings" ma:internalName="Math_Settings">
      <xsd:simpleType>
        <xsd:restriction base="dms:Text"/>
      </xsd:simpleType>
    </xsd:element>
    <xsd:element name="Distribution_Groups" ma:index="30" nillable="true" ma:displayName="Distribution Groups" ma:internalName="Distribution_Groups">
      <xsd:simpleType>
        <xsd:restriction base="dms:Note">
          <xsd:maxLength value="255"/>
        </xsd:restriction>
      </xsd:simpleType>
    </xsd:element>
    <xsd:element name="LMS_Mappings" ma:index="31" nillable="true" ma:displayName="LMS Mappings" ma:internalName="LMS_Mappings">
      <xsd:simpleType>
        <xsd:restriction base="dms:Note">
          <xsd:maxLength value="255"/>
        </xsd:restriction>
      </xsd:simpleType>
    </xsd:element>
    <xsd:element name="IsNotebookLocked" ma:index="32" nillable="true" ma:displayName="Is Notebook Locked" ma:internalName="IsNotebookLocked">
      <xsd:simpleType>
        <xsd:restriction base="dms:Boolean"/>
      </xsd:simpleType>
    </xsd:element>
    <xsd:element name="MediaServiceAutoTags" ma:index="33" nillable="true" ma:displayName="Tags" ma:internalName="MediaServiceAutoTags" ma:readOnly="true">
      <xsd:simpleType>
        <xsd:restriction base="dms:Text"/>
      </xsd:simpleType>
    </xsd:element>
    <xsd:element name="MediaServiceOCR" ma:index="34" nillable="true" ma:displayName="Extracted Text" ma:internalName="MediaServiceOCR" ma:readOnly="true">
      <xsd:simpleType>
        <xsd:restriction base="dms:Note">
          <xsd:maxLength value="255"/>
        </xsd:restriction>
      </xsd:simpleType>
    </xsd:element>
    <xsd:element name="MediaServiceAutoKeyPoints" ma:index="35" nillable="true" ma:displayName="MediaServiceAutoKeyPoints" ma:hidden="true" ma:internalName="MediaServiceAutoKeyPoints" ma:readOnly="true">
      <xsd:simpleType>
        <xsd:restriction base="dms:Note"/>
      </xsd:simpleType>
    </xsd:element>
    <xsd:element name="MediaServiceKeyPoints" ma:index="36" nillable="true" ma:displayName="KeyPoints" ma:internalName="MediaServiceKeyPoints" ma:readOnly="true">
      <xsd:simpleType>
        <xsd:restriction base="dms:Note">
          <xsd:maxLength value="255"/>
        </xsd:restriction>
      </xsd:simpleType>
    </xsd:element>
    <xsd:element name="MediaServiceDateTaken" ma:index="37" nillable="true" ma:displayName="MediaServiceDateTaken" ma:hidden="true" ma:internalName="MediaServiceDateTaken" ma:readOnly="true">
      <xsd:simpleType>
        <xsd:restriction base="dms:Text"/>
      </xsd:simpleType>
    </xsd:element>
    <xsd:element name="MediaServiceGenerationTime" ma:index="38" nillable="true" ma:displayName="MediaServiceGenerationTime" ma:hidden="true" ma:internalName="MediaServiceGenerationTime" ma:readOnly="true">
      <xsd:simpleType>
        <xsd:restriction base="dms:Text"/>
      </xsd:simpleType>
    </xsd:element>
    <xsd:element name="MediaServiceEventHashCode" ma:index="39" nillable="true" ma:displayName="MediaServiceEventHashCode" ma:hidden="true" ma:internalName="MediaServiceEventHashCode" ma:readOnly="true">
      <xsd:simpleType>
        <xsd:restriction base="dms:Text"/>
      </xsd:simpleType>
    </xsd:element>
    <xsd:element name="MediaServiceLocation" ma:index="40" nillable="true" ma:displayName="Location" ma:internalName="MediaServiceLocation" ma:readOnly="true">
      <xsd:simpleType>
        <xsd:restriction base="dms:Text"/>
      </xsd:simpleType>
    </xsd:element>
    <xsd:element name="Teams_Channel_Section_Location" ma:index="41" nillable="true" ma:displayName="Teams Channel Section Location" ma:internalName="Teams_Channel_Section_Location">
      <xsd:simpleType>
        <xsd:restriction base="dms:Text"/>
      </xsd:simpleType>
    </xsd:element>
    <xsd:element name="MediaLengthInSeconds" ma:index="42" nillable="true" ma:displayName="MediaLengthInSeconds" ma:hidden="true" ma:internalName="MediaLengthInSeconds" ma:readOnly="true">
      <xsd:simpleType>
        <xsd:restriction base="dms:Unknown"/>
      </xsd:simpleType>
    </xsd:element>
    <xsd:element name="_activity" ma:index="43" nillable="true" ma:displayName="_activity" ma:hidden="true" ma:internalName="_activity">
      <xsd:simpleType>
        <xsd:restriction base="dms:Note"/>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Tipo de contenido"/>
        <xsd:element ref="dc:title" minOccurs="0" maxOccurs="1" ma:index="4" ma:displayName="Título"/>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1293D75D-1706-4D7B-86BE-0854100AADF0}">
  <ds:schemaRefs>
    <ds:schemaRef ds:uri="http://schemas.microsoft.com/sharepoint/v3/contenttype/forms"/>
  </ds:schemaRefs>
</ds:datastoreItem>
</file>

<file path=customXml/itemProps2.xml><?xml version="1.0" encoding="utf-8"?>
<ds:datastoreItem xmlns:ds="http://schemas.openxmlformats.org/officeDocument/2006/customXml" ds:itemID="{4311A650-0813-4591-BC93-2DE279965B90}">
  <ds:schemaRefs>
    <ds:schemaRef ds:uri="http://schemas.openxmlformats.org/package/2006/metadata/core-properties"/>
    <ds:schemaRef ds:uri="http://purl.org/dc/dcmitype/"/>
    <ds:schemaRef ds:uri="http://schemas.microsoft.com/office/2006/documentManagement/types"/>
    <ds:schemaRef ds:uri="http://schemas.microsoft.com/office/2006/metadata/properties"/>
    <ds:schemaRef ds:uri="http://www.w3.org/XML/1998/namespace"/>
    <ds:schemaRef ds:uri="http://schemas.microsoft.com/office/infopath/2007/PartnerControls"/>
    <ds:schemaRef ds:uri="http://purl.org/dc/elements/1.1/"/>
    <ds:schemaRef ds:uri="dcd687b3-ff2a-4cef-8a8e-ae79212dfc5f"/>
    <ds:schemaRef ds:uri="fa31e3e4-dd04-430e-ab11-9f2e36e54c96"/>
    <ds:schemaRef ds:uri="http://purl.org/dc/terms/"/>
  </ds:schemaRefs>
</ds:datastoreItem>
</file>

<file path=customXml/itemProps3.xml><?xml version="1.0" encoding="utf-8"?>
<ds:datastoreItem xmlns:ds="http://schemas.openxmlformats.org/officeDocument/2006/customXml" ds:itemID="{28281BD8-8D5C-4302-AF4F-22B814107865}">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fa31e3e4-dd04-430e-ab11-9f2e36e54c96"/>
    <ds:schemaRef ds:uri="dcd687b3-ff2a-4cef-8a8e-ae79212dfc5f"/>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otalTime>679</TotalTime>
  <Words>1102</Words>
  <Application>Microsoft Office PowerPoint</Application>
  <PresentationFormat>Panorámica</PresentationFormat>
  <Paragraphs>213</Paragraphs>
  <Slides>14</Slides>
  <Notes>1</Notes>
  <HiddenSlides>0</HiddenSlides>
  <MMClips>0</MMClips>
  <ScaleCrop>false</ScaleCrop>
  <HeadingPairs>
    <vt:vector size="6" baseType="variant">
      <vt:variant>
        <vt:lpstr>Fuentes usadas</vt:lpstr>
      </vt:variant>
      <vt:variant>
        <vt:i4>6</vt:i4>
      </vt:variant>
      <vt:variant>
        <vt:lpstr>Tema</vt:lpstr>
      </vt:variant>
      <vt:variant>
        <vt:i4>1</vt:i4>
      </vt:variant>
      <vt:variant>
        <vt:lpstr>Títulos de diapositiva</vt:lpstr>
      </vt:variant>
      <vt:variant>
        <vt:i4>14</vt:i4>
      </vt:variant>
    </vt:vector>
  </HeadingPairs>
  <TitlesOfParts>
    <vt:vector size="21" baseType="lpstr">
      <vt:lpstr>Arial</vt:lpstr>
      <vt:lpstr>Arial Narrow</vt:lpstr>
      <vt:lpstr>Calibri</vt:lpstr>
      <vt:lpstr>Calibri Light</vt:lpstr>
      <vt:lpstr>Consolas</vt:lpstr>
      <vt:lpstr>Söhne</vt:lpstr>
      <vt:lpstr>Tema de Office</vt:lpstr>
      <vt:lpstr>Asignación de Memoria Dinámica</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Punteros</dc:title>
  <dc:creator>Alejandro Behringer</dc:creator>
  <cp:lastModifiedBy>Alejandro Behringer</cp:lastModifiedBy>
  <cp:revision>2</cp:revision>
  <dcterms:created xsi:type="dcterms:W3CDTF">2023-05-23T23:16:29Z</dcterms:created>
  <dcterms:modified xsi:type="dcterms:W3CDTF">2024-09-12T01:12:06Z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0x010100674FD52A83EA6F42B24A8CC4AC0D895F</vt:lpwstr>
  </property>
</Properties>
</file>

<file path=docProps/thumbnail.jpeg>
</file>